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431" r:id="rId2"/>
    <p:sldId id="432" r:id="rId3"/>
    <p:sldId id="433" r:id="rId4"/>
    <p:sldId id="434" r:id="rId5"/>
    <p:sldId id="435" r:id="rId6"/>
    <p:sldId id="436" r:id="rId7"/>
    <p:sldId id="437" r:id="rId8"/>
    <p:sldId id="438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446" r:id="rId17"/>
    <p:sldId id="447" r:id="rId18"/>
    <p:sldId id="448" r:id="rId19"/>
    <p:sldId id="449" r:id="rId20"/>
    <p:sldId id="450" r:id="rId21"/>
    <p:sldId id="451" r:id="rId22"/>
    <p:sldId id="452" r:id="rId23"/>
    <p:sldId id="453" r:id="rId24"/>
    <p:sldId id="454" r:id="rId25"/>
    <p:sldId id="455" r:id="rId26"/>
    <p:sldId id="456" r:id="rId27"/>
    <p:sldId id="457" r:id="rId28"/>
    <p:sldId id="458" r:id="rId29"/>
    <p:sldId id="459" r:id="rId30"/>
    <p:sldId id="460" r:id="rId31"/>
    <p:sldId id="461" r:id="rId32"/>
    <p:sldId id="462" r:id="rId33"/>
    <p:sldId id="463" r:id="rId34"/>
    <p:sldId id="464" r:id="rId35"/>
    <p:sldId id="465" r:id="rId36"/>
    <p:sldId id="467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8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1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1A2B1-AEEF-43B6-87FF-21580CF2E65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5E086-D8E0-4C40-AE89-66745EC16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277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30B33E-3B7C-4BB7-90CA-1D489F4D4C78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굴림" panose="020B0600000101010101" pitchFamily="34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굴림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195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BF9CB-C705-4735-9EC5-B785FCFE8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3A16B6-2693-5994-5508-B297FC702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673DDE-DBEC-ABE2-A686-27AEFDC2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0629-76FD-446B-AB19-446F2E830E8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011AC3-8429-3988-0DD6-B485EC4D5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D305AE-AA1B-46C5-0881-C916B30DE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84B2-A9DC-4624-9E0A-07F1C5061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CD361-D289-32B4-0B61-22225B8AD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CB2847-DEFD-8526-C813-E0CC9365A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55032-9CC6-107E-DB1F-9214E0196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0629-76FD-446B-AB19-446F2E830E8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94726-8A05-73AD-C80A-50A411C2E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38F7FA-14D3-40A5-32AB-E3C4F5FD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84B2-A9DC-4624-9E0A-07F1C5061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01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8F8F73-CC02-35F8-D7CE-B14E2A99A2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34BA10-3226-0E70-FE8D-0B35530EF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475238-54DA-FCD4-1308-C78126CF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0629-76FD-446B-AB19-446F2E830E8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D5D60-1C76-0095-9527-CDAF46665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C53B25-89A5-407F-3E80-B482D638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84B2-A9DC-4624-9E0A-07F1C5061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785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2007665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3971009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3082181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362211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953706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73547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8776180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200076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3F383-9346-A8BA-DB45-31FE9638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4E59F-2154-E885-DFB6-4FAEF85C9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D80F5-B5D9-E4D3-DD23-3D4C1E295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0629-76FD-446B-AB19-446F2E830E8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32B337-6BAC-0092-12F0-F438FBD24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5A479-4922-352A-1790-A95AA1A5E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84B2-A9DC-4624-9E0A-07F1C5061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8257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1514978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35865040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634556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37429816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9712457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26120666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2768849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4203551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40199013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253341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A019E-95F9-D754-6FA2-07389699A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17D2A4-D1CF-2CAD-52DB-AC23E486E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0EBAC0-B6F5-C2F2-257A-7AF18FCAE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0629-76FD-446B-AB19-446F2E830E8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FEC14-831E-7C3F-CACB-8030CF9F9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AB4106-BFF1-97B4-65F2-F549AEEA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84B2-A9DC-4624-9E0A-07F1C5061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157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6539087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719201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6984244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26278129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36814611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25678962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37923283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1037881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32613589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3417437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AFE87-29D9-BE4C-713B-C28C6162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DBBCBD-CAAF-46EB-A2FE-842D7F038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581402-C106-5782-F71C-97F74CF8D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FC3FDB-FDE3-F1B2-FD5A-BE3C4234C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0629-76FD-446B-AB19-446F2E830E8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ED5D57-674A-A505-8FCE-6C2430998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52DD4B-5E05-D0C8-3B47-2A1447C1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84B2-A9DC-4624-9E0A-07F1C5061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7922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6533384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41388279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7475329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0216160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27041706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32910926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0715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765176"/>
            <a:ext cx="12192000" cy="17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27382" y="188641"/>
            <a:ext cx="11137237" cy="432049"/>
          </a:xfrm>
          <a:prstGeom prst="rect">
            <a:avLst/>
          </a:prstGeom>
        </p:spPr>
        <p:txBody>
          <a:bodyPr/>
          <a:lstStyle>
            <a:lvl1pPr algn="just">
              <a:defRPr sz="2800" b="1"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29167" y="908721"/>
            <a:ext cx="11135784" cy="5306343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defRPr sz="1600"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896600" y="6523039"/>
            <a:ext cx="781051" cy="280987"/>
          </a:xfrm>
          <a:prstGeom prst="rect">
            <a:avLst/>
          </a:prstGeom>
        </p:spPr>
        <p:txBody>
          <a:bodyPr anchor="ctr"/>
          <a:lstStyle>
            <a:lvl1pPr algn="r">
              <a:defRPr kumimoji="0"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pPr>
              <a:defRPr/>
            </a:pPr>
            <a:fld id="{993E0DA3-C337-409F-8ECC-CC7B3B188681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직사각형 9"/>
          <p:cNvSpPr>
            <a:spLocks noChangeArrowheads="1"/>
          </p:cNvSpPr>
          <p:nvPr userDrawn="1"/>
        </p:nvSpPr>
        <p:spPr bwMode="auto">
          <a:xfrm>
            <a:off x="431371" y="6535739"/>
            <a:ext cx="3048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 dirty="0">
                <a:ea typeface="맑은 고딕" pitchFamily="50" charset="-127"/>
              </a:rPr>
              <a:t>지능형 </a:t>
            </a:r>
            <a:r>
              <a:rPr lang="en-US" altLang="ko-KR" sz="1100" b="1" dirty="0">
                <a:ea typeface="맑은 고딕" pitchFamily="50" charset="-127"/>
              </a:rPr>
              <a:t>IoT </a:t>
            </a:r>
            <a:r>
              <a:rPr lang="ko-KR" altLang="en-US" sz="1100" b="1" dirty="0">
                <a:ea typeface="맑은 고딕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918961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4F7B6-8A8C-D6F1-4158-1514098FC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C6B037-F910-DDFB-6927-AF83F1AB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721726-7DB8-597E-7045-CA201F24C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43F543-F0BC-7952-98F2-A79E23A134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03CEDE-BF68-D8F3-8821-F587CA6720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F4D65A-47DE-23E6-1A5C-45133BD51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0629-76FD-446B-AB19-446F2E830E8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BDF8205-602F-0F58-4337-952B19EDA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A55782-D10F-F115-C2BC-93DE611D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84B2-A9DC-4624-9E0A-07F1C5061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13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3B037-01F9-138B-4D1D-D59F0207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3AC832-1A57-9CE1-A080-F3E11538D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0629-76FD-446B-AB19-446F2E830E8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BB7379-259E-094A-CDB7-6E67DB8BB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4A7E89-99A0-92D6-2DC6-8640C76B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84B2-A9DC-4624-9E0A-07F1C5061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016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322B8D-A508-C323-76F8-871DA47CB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0629-76FD-446B-AB19-446F2E830E8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B3C2F2-A7A7-E311-1DBE-A873DD9A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F14DD0-0FEA-9A30-A0EF-0F2B06C0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84B2-A9DC-4624-9E0A-07F1C5061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80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AF538-589D-4F81-3C2B-72C36422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882FAC-D0B1-9475-B02C-EA3129DD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10894E-61B2-DBB7-8478-C52B95D93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DB71F7-A4AC-6549-6A88-3592EE17C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0629-76FD-446B-AB19-446F2E830E8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469F70-AFE3-FD04-FB03-4FD3775DC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525AF9-8B5E-527B-7C1B-09DB0C0BA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84B2-A9DC-4624-9E0A-07F1C5061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127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5161C-7B95-CAA7-86A9-229134889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F9174F-E484-1D2A-5CD7-ECEA6651F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54DFD-7B1E-0AB6-0286-FFD59FAA1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137F7C-22C9-DC1C-26D3-3915945FD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0629-76FD-446B-AB19-446F2E830E8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1E061F-DB93-F85B-9067-BF9957E3A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912541-D123-86D9-1CF8-15EC3ADF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384B2-A9DC-4624-9E0A-07F1C5061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37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A79D3E-ED19-AE4B-4CDB-38632F719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D66E6D-DD76-001C-E904-B502623FE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724497-562E-7A80-D5E4-C58B85A92C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20629-76FD-446B-AB19-446F2E830E8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F77340-37ED-4CA8-7227-CCADD79EF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FBF72-4002-8C53-BF4A-48EC44276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384B2-A9DC-4624-9E0A-07F1C5061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40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zure/azure-iot-middleware-freertos" TargetMode="External"/><Relationship Id="rId3" Type="http://schemas.openxmlformats.org/officeDocument/2006/relationships/hyperlink" Target="https://github.com/Azure/azure-iot-sdk-python/" TargetMode="External"/><Relationship Id="rId7" Type="http://schemas.openxmlformats.org/officeDocument/2006/relationships/hyperlink" Target="https://github.com/azure-rtos/" TargetMode="External"/><Relationship Id="rId2" Type="http://schemas.openxmlformats.org/officeDocument/2006/relationships/hyperlink" Target="https://github.com/Azure/azure-iot-sdk-c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Azure/azure-iot-sdk-java/" TargetMode="External"/><Relationship Id="rId11" Type="http://schemas.openxmlformats.org/officeDocument/2006/relationships/hyperlink" Target="https://learn.microsoft.com/ko-kr/azure/iot-hub/iot-hub-amqp-support#device-client" TargetMode="External"/><Relationship Id="rId5" Type="http://schemas.openxmlformats.org/officeDocument/2006/relationships/hyperlink" Target="https://github.com/Azure/azure-iot-sdk-node/" TargetMode="External"/><Relationship Id="rId10" Type="http://schemas.openxmlformats.org/officeDocument/2006/relationships/hyperlink" Target="https://learn.microsoft.com/ko-kr/azure/iot/iot-mqtt-connect-to-iot-hub#using-the-mqtt-protocol-directly-as-a-device" TargetMode="External"/><Relationship Id="rId4" Type="http://schemas.openxmlformats.org/officeDocument/2006/relationships/hyperlink" Target="https://github.com/Azure/azure-iot-sdk-csharp/" TargetMode="External"/><Relationship Id="rId9" Type="http://schemas.openxmlformats.org/officeDocument/2006/relationships/hyperlink" Target="https://github.com/Azure/azure-sdk-for-c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Azure/iot-central-python-client" TargetMode="External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apple.com/us/app/iot-plug-and-play/id1563783687" TargetMode="External"/><Relationship Id="rId2" Type="http://schemas.openxmlformats.org/officeDocument/2006/relationships/hyperlink" Target="https://play.google.com/store/apps/details?id=com.iot_pnp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ortal.azure.com/#home" TargetMode="Externa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ko-kr/pricing/details/iot-central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41FA5D-C996-0F6B-9EC6-988B45E63005}"/>
              </a:ext>
            </a:extLst>
          </p:cNvPr>
          <p:cNvSpPr txBox="1"/>
          <p:nvPr/>
        </p:nvSpPr>
        <p:spPr>
          <a:xfrm>
            <a:off x="2524781" y="1268760"/>
            <a:ext cx="7142438" cy="10656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4800" b="1" dirty="0">
                <a:latin typeface="Times New Roman" pitchFamily="18" charset="0"/>
                <a:ea typeface="+mj-ea"/>
                <a:cs typeface="Times New Roman" pitchFamily="18" charset="0"/>
              </a:rPr>
              <a:t>실습</a:t>
            </a:r>
            <a:r>
              <a:rPr lang="en-US" altLang="ko-KR" sz="4800" b="1" dirty="0">
                <a:latin typeface="Times New Roman" pitchFamily="18" charset="0"/>
                <a:ea typeface="+mj-ea"/>
                <a:cs typeface="Times New Roman" pitchFamily="18" charset="0"/>
              </a:rPr>
              <a:t>. Azure</a:t>
            </a:r>
            <a:r>
              <a:rPr lang="ko-KR" altLang="en-US" sz="4800" b="1" dirty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altLang="ko-KR" sz="4800" b="1" dirty="0">
                <a:latin typeface="Times New Roman" pitchFamily="18" charset="0"/>
                <a:ea typeface="+mj-ea"/>
                <a:cs typeface="Times New Roman" pitchFamily="18" charset="0"/>
              </a:rPr>
              <a:t>IoT</a:t>
            </a:r>
          </a:p>
        </p:txBody>
      </p:sp>
      <p:pic>
        <p:nvPicPr>
          <p:cNvPr id="2" name="Picture 2" descr="Microsoft Azure IoT Data Hub Interface for Industrial Internet of Things">
            <a:extLst>
              <a:ext uri="{FF2B5EF4-FFF2-40B4-BE49-F238E27FC236}">
                <a16:creationId xmlns:a16="http://schemas.microsoft.com/office/drawing/2014/main" id="{435D46F9-5C65-9F55-AD11-F88D46FE8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719" y="2430983"/>
            <a:ext cx="4376565" cy="123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726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IoT</a:t>
            </a:r>
            <a:r>
              <a:rPr lang="ko-KR" altLang="en-US" sz="1800" dirty="0"/>
              <a:t> </a:t>
            </a:r>
            <a:r>
              <a:rPr lang="en-US" altLang="ko-KR" sz="1800" dirty="0"/>
              <a:t>Central</a:t>
            </a:r>
            <a:r>
              <a:rPr lang="ko-KR" altLang="en-US" sz="1800" dirty="0"/>
              <a:t> 애플리케이션 시작</a:t>
            </a:r>
            <a:endParaRPr lang="en-US" altLang="ko-KR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Azure IoT </a:t>
            </a:r>
            <a:r>
              <a:rPr lang="ko-KR" altLang="en-US" dirty="0"/>
              <a:t>개발환경 설정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5934162-B3DC-A646-A3C1-09C6FC07DE77}"/>
              </a:ext>
            </a:extLst>
          </p:cNvPr>
          <p:cNvGrpSpPr/>
          <p:nvPr/>
        </p:nvGrpSpPr>
        <p:grpSpPr>
          <a:xfrm>
            <a:off x="2317489" y="1324663"/>
            <a:ext cx="7557025" cy="3299546"/>
            <a:chOff x="793488" y="1324663"/>
            <a:chExt cx="7557025" cy="32995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C0E4C32-770E-CB7E-9C21-22E2D187B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488" y="1324663"/>
              <a:ext cx="7557025" cy="3299546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D13785D-FC87-4AD7-B479-9DCFE5F4A7AD}"/>
                </a:ext>
              </a:extLst>
            </p:cNvPr>
            <p:cNvSpPr/>
            <p:nvPr/>
          </p:nvSpPr>
          <p:spPr>
            <a:xfrm>
              <a:off x="6297150" y="2380405"/>
              <a:ext cx="1509726" cy="18360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29957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IoT</a:t>
            </a:r>
            <a:r>
              <a:rPr lang="ko-KR" altLang="en-US" sz="1800" dirty="0"/>
              <a:t> 디바이스 만들기</a:t>
            </a:r>
            <a:endParaRPr lang="en-US" altLang="ko-KR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Smartphone </a:t>
            </a:r>
            <a:r>
              <a:rPr lang="ko-KR" altLang="en-US" dirty="0"/>
              <a:t>실습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71562A1-00BE-9AE0-4B4E-614317B45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46" y="1277766"/>
            <a:ext cx="5800049" cy="5391594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967A31F-262D-9960-D259-A0AC1A5B7266}"/>
              </a:ext>
            </a:extLst>
          </p:cNvPr>
          <p:cNvSpPr/>
          <p:nvPr/>
        </p:nvSpPr>
        <p:spPr>
          <a:xfrm>
            <a:off x="3149769" y="2348693"/>
            <a:ext cx="852201" cy="18360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3E7C52F-F68B-F228-27F5-45E972C62E0B}"/>
              </a:ext>
            </a:extLst>
          </p:cNvPr>
          <p:cNvSpPr/>
          <p:nvPr/>
        </p:nvSpPr>
        <p:spPr>
          <a:xfrm>
            <a:off x="5802234" y="4345749"/>
            <a:ext cx="852201" cy="18360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2AA3A9-CFA9-C60A-45C4-E268E9C08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967" y="3023721"/>
            <a:ext cx="2630158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77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IoT</a:t>
            </a:r>
            <a:r>
              <a:rPr lang="ko-KR" altLang="en-US" sz="1800" dirty="0"/>
              <a:t> 디바이스 등록</a:t>
            </a:r>
            <a:r>
              <a:rPr lang="en-US" altLang="ko-KR" sz="1800" dirty="0"/>
              <a:t>(</a:t>
            </a:r>
            <a:r>
              <a:rPr lang="ko-KR" altLang="en-US" sz="1800" dirty="0"/>
              <a:t>모바일 앱</a:t>
            </a:r>
            <a:r>
              <a:rPr lang="en-US" altLang="ko-KR" sz="1800" dirty="0"/>
              <a:t>)</a:t>
            </a:r>
            <a:endParaRPr lang="en-US" altLang="ko-KR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Smartphone </a:t>
            </a:r>
            <a:r>
              <a:rPr lang="ko-KR" altLang="en-US" dirty="0"/>
              <a:t>실습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7A79AFA-B395-3059-5DC0-AA83591DBC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60" y="1319878"/>
            <a:ext cx="1787791" cy="3871161"/>
          </a:xfrm>
          <a:prstGeom prst="rect">
            <a:avLst/>
          </a:prstGeom>
        </p:spPr>
      </p:pic>
      <p:pic>
        <p:nvPicPr>
          <p:cNvPr id="9" name="그림 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91619D1-EEB8-FB72-5225-5DDD829528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55" y="1319878"/>
            <a:ext cx="1787791" cy="3871161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CB726F1-A6F5-E827-F2EC-A2D127DF1B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265" y="1319877"/>
            <a:ext cx="1787791" cy="387116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9076A97-A4A0-ECAD-64A7-055F99ABD5B6}"/>
              </a:ext>
            </a:extLst>
          </p:cNvPr>
          <p:cNvGrpSpPr/>
          <p:nvPr/>
        </p:nvGrpSpPr>
        <p:grpSpPr>
          <a:xfrm>
            <a:off x="3256546" y="5681425"/>
            <a:ext cx="7278594" cy="1067276"/>
            <a:chOff x="1732546" y="5681425"/>
            <a:chExt cx="7278594" cy="106727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DEE9F06-62FE-4EE4-7D6C-AE2BB3BC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1111" y="5681425"/>
              <a:ext cx="5540029" cy="1067276"/>
            </a:xfrm>
            <a:prstGeom prst="rect">
              <a:avLst/>
            </a:prstGeom>
          </p:spPr>
        </p:pic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8260A325-EF5C-CA1C-0AD8-9C94EC49DDFC}"/>
                </a:ext>
              </a:extLst>
            </p:cNvPr>
            <p:cNvSpPr/>
            <p:nvPr/>
          </p:nvSpPr>
          <p:spPr>
            <a:xfrm>
              <a:off x="2953752" y="6058652"/>
              <a:ext cx="445169" cy="31282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2A2B0E-CFF8-87AF-73EB-275C7306C25A}"/>
                </a:ext>
              </a:extLst>
            </p:cNvPr>
            <p:cNvSpPr txBox="1"/>
            <p:nvPr/>
          </p:nvSpPr>
          <p:spPr>
            <a:xfrm>
              <a:off x="1732546" y="6063696"/>
              <a:ext cx="11851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latin typeface="+mn-ea"/>
                </a:rPr>
                <a:t>앱 다운로드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2006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IoT</a:t>
            </a:r>
            <a:r>
              <a:rPr lang="ko-KR" altLang="en-US" sz="1800" dirty="0"/>
              <a:t> 디바이스 만들기</a:t>
            </a:r>
            <a:endParaRPr lang="en-US" altLang="ko-KR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Smartphone </a:t>
            </a:r>
            <a:r>
              <a:rPr lang="ko-KR" altLang="en-US" dirty="0"/>
              <a:t>실습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0C009B-E7F2-0268-3E00-AE8E0D580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456" y="1307119"/>
            <a:ext cx="7557025" cy="494870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FB5BAB-409A-6D98-0626-CDB37A8EA9F7}"/>
              </a:ext>
            </a:extLst>
          </p:cNvPr>
          <p:cNvSpPr/>
          <p:nvPr/>
        </p:nvSpPr>
        <p:spPr>
          <a:xfrm>
            <a:off x="3362040" y="2698098"/>
            <a:ext cx="1031163" cy="20196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F1946D-CBDA-68D9-4B14-8536C67AD302}"/>
              </a:ext>
            </a:extLst>
          </p:cNvPr>
          <p:cNvSpPr/>
          <p:nvPr/>
        </p:nvSpPr>
        <p:spPr>
          <a:xfrm>
            <a:off x="5390810" y="2861071"/>
            <a:ext cx="1031163" cy="20196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719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IoT</a:t>
            </a:r>
            <a:r>
              <a:rPr lang="ko-KR" altLang="en-US" sz="1800" dirty="0"/>
              <a:t> 디바이스 모니터링</a:t>
            </a:r>
            <a:endParaRPr lang="en-US" altLang="ko-KR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Smartphone </a:t>
            </a:r>
            <a:r>
              <a:rPr lang="ko-KR" altLang="en-US" dirty="0"/>
              <a:t>실습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3FA0F93-621D-9B0D-0F04-B2E94682FB8C}"/>
              </a:ext>
            </a:extLst>
          </p:cNvPr>
          <p:cNvGrpSpPr/>
          <p:nvPr/>
        </p:nvGrpSpPr>
        <p:grpSpPr>
          <a:xfrm>
            <a:off x="1939637" y="1346131"/>
            <a:ext cx="8312727" cy="4958577"/>
            <a:chOff x="415636" y="1346130"/>
            <a:chExt cx="8312727" cy="495857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26A99A1-C2F9-970A-8CE5-B2081BAA3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636" y="1346130"/>
              <a:ext cx="8312727" cy="4958577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66F51C8-5ECA-9C9D-771E-1462D52C2F5B}"/>
                </a:ext>
              </a:extLst>
            </p:cNvPr>
            <p:cNvSpPr/>
            <p:nvPr/>
          </p:nvSpPr>
          <p:spPr>
            <a:xfrm>
              <a:off x="2254701" y="2348797"/>
              <a:ext cx="373051" cy="227908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085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IoT</a:t>
            </a:r>
            <a:r>
              <a:rPr lang="ko-KR" altLang="en-US" sz="1800" dirty="0"/>
              <a:t> 디바이스 제어</a:t>
            </a:r>
            <a:endParaRPr lang="en-US" altLang="ko-KR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Smartphone </a:t>
            </a:r>
            <a:r>
              <a:rPr lang="ko-KR" altLang="en-US" dirty="0"/>
              <a:t>실습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BC40D6-18DD-FDBC-D46D-66CBD74CD690}"/>
              </a:ext>
            </a:extLst>
          </p:cNvPr>
          <p:cNvGrpSpPr/>
          <p:nvPr/>
        </p:nvGrpSpPr>
        <p:grpSpPr>
          <a:xfrm>
            <a:off x="2354333" y="1301259"/>
            <a:ext cx="5982548" cy="5152516"/>
            <a:chOff x="830333" y="1301259"/>
            <a:chExt cx="5982548" cy="51525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02D5D06-572E-B81A-4CDB-8A8E30192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333" y="1301259"/>
              <a:ext cx="5073125" cy="5152516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7FE99FA-D66B-95EB-C19B-54DE4890557F}"/>
                </a:ext>
              </a:extLst>
            </p:cNvPr>
            <p:cNvGrpSpPr/>
            <p:nvPr/>
          </p:nvGrpSpPr>
          <p:grpSpPr>
            <a:xfrm>
              <a:off x="1664001" y="5226408"/>
              <a:ext cx="5148880" cy="993941"/>
              <a:chOff x="1124880" y="5568274"/>
              <a:chExt cx="5148880" cy="993941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766F51C8-5ECA-9C9D-771E-1462D52C2F5B}"/>
                  </a:ext>
                </a:extLst>
              </p:cNvPr>
              <p:cNvSpPr/>
              <p:nvPr/>
            </p:nvSpPr>
            <p:spPr>
              <a:xfrm>
                <a:off x="1124880" y="6334307"/>
                <a:ext cx="373051" cy="227908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444A69-8AFB-902D-F27E-5A07047DC08E}"/>
                  </a:ext>
                </a:extLst>
              </p:cNvPr>
              <p:cNvSpPr txBox="1"/>
              <p:nvPr/>
            </p:nvSpPr>
            <p:spPr>
              <a:xfrm>
                <a:off x="3121488" y="5568274"/>
                <a:ext cx="914400" cy="794420"/>
              </a:xfrm>
              <a:prstGeom prst="rect">
                <a:avLst/>
              </a:prstGeom>
            </p:spPr>
            <p:txBody>
              <a:bodyPr wrap="none" rtlCol="0">
                <a:normAutofit fontScale="92500" lnSpcReduction="10000"/>
              </a:bodyPr>
              <a:lstStyle/>
              <a:p>
                <a:pPr algn="just"/>
                <a:r>
                  <a:rPr lang="en-US" altLang="ko-KR" sz="1100" dirty="0">
                    <a:solidFill>
                      <a:srgbClr val="C00000"/>
                    </a:solidFill>
                    <a:latin typeface="+mn-ea"/>
                  </a:rPr>
                  <a:t>2</a:t>
                </a:r>
                <a:r>
                  <a:rPr lang="ko-KR" altLang="en-US" sz="1100" dirty="0">
                    <a:solidFill>
                      <a:srgbClr val="C00000"/>
                    </a:solidFill>
                    <a:latin typeface="+mn-ea"/>
                  </a:rPr>
                  <a:t>초 동안</a:t>
                </a:r>
                <a:endParaRPr lang="en-US" altLang="ko-KR" sz="1100" dirty="0">
                  <a:solidFill>
                    <a:srgbClr val="C00000"/>
                  </a:solidFill>
                  <a:latin typeface="+mn-ea"/>
                </a:endParaRPr>
              </a:p>
              <a:p>
                <a:pPr algn="just"/>
                <a:endParaRPr lang="en-US" altLang="ko-KR" sz="1100" dirty="0">
                  <a:solidFill>
                    <a:srgbClr val="C00000"/>
                  </a:solidFill>
                  <a:latin typeface="+mn-ea"/>
                </a:endParaRPr>
              </a:p>
              <a:p>
                <a:pPr algn="just"/>
                <a:r>
                  <a:rPr lang="en-US" altLang="ko-KR" sz="1100" dirty="0">
                    <a:solidFill>
                      <a:srgbClr val="C00000"/>
                    </a:solidFill>
                    <a:latin typeface="+mn-ea"/>
                  </a:rPr>
                  <a:t>1</a:t>
                </a:r>
                <a:r>
                  <a:rPr lang="ko-KR" altLang="en-US" sz="1100" dirty="0">
                    <a:solidFill>
                      <a:srgbClr val="C00000"/>
                    </a:solidFill>
                    <a:latin typeface="+mn-ea"/>
                  </a:rPr>
                  <a:t>초마다</a:t>
                </a:r>
                <a:endParaRPr lang="en-US" altLang="ko-KR" sz="1100" dirty="0">
                  <a:solidFill>
                    <a:srgbClr val="C00000"/>
                  </a:solidFill>
                  <a:latin typeface="+mn-ea"/>
                </a:endParaRPr>
              </a:p>
              <a:p>
                <a:pPr algn="just"/>
                <a:endParaRPr lang="en-US" altLang="ko-KR" sz="1100" dirty="0">
                  <a:solidFill>
                    <a:srgbClr val="C00000"/>
                  </a:solidFill>
                  <a:latin typeface="+mn-ea"/>
                </a:endParaRPr>
              </a:p>
              <a:p>
                <a:pPr algn="just"/>
                <a:r>
                  <a:rPr lang="en-US" altLang="ko-KR" sz="1100" dirty="0">
                    <a:solidFill>
                      <a:srgbClr val="C00000"/>
                    </a:solidFill>
                    <a:latin typeface="+mn-ea"/>
                  </a:rPr>
                  <a:t>light on 3</a:t>
                </a:r>
                <a:r>
                  <a:rPr lang="ko-KR" altLang="en-US" sz="1100" dirty="0">
                    <a:solidFill>
                      <a:srgbClr val="C00000"/>
                    </a:solidFill>
                    <a:latin typeface="+mn-ea"/>
                  </a:rPr>
                  <a:t>회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745A51-5EE7-CCFB-3820-C9D8DE9E06B5}"/>
                  </a:ext>
                </a:extLst>
              </p:cNvPr>
              <p:cNvSpPr txBox="1"/>
              <p:nvPr/>
            </p:nvSpPr>
            <p:spPr>
              <a:xfrm>
                <a:off x="4481055" y="5799882"/>
                <a:ext cx="1792705" cy="331204"/>
              </a:xfrm>
              <a:prstGeom prst="rect">
                <a:avLst/>
              </a:prstGeom>
            </p:spPr>
            <p:txBody>
              <a:bodyPr wrap="none" rtlCol="0" anchor="ctr">
                <a:normAutofit/>
              </a:bodyPr>
              <a:lstStyle/>
              <a:p>
                <a:r>
                  <a:rPr lang="ko-KR" altLang="en-US" sz="1100" dirty="0">
                    <a:solidFill>
                      <a:srgbClr val="C00000"/>
                    </a:solidFill>
                    <a:latin typeface="+mn-ea"/>
                  </a:rPr>
                  <a:t>스마트폰 전등 </a:t>
                </a:r>
                <a:r>
                  <a:rPr lang="en-US" altLang="ko-KR" sz="1100" dirty="0">
                    <a:solidFill>
                      <a:srgbClr val="C00000"/>
                    </a:solidFill>
                    <a:latin typeface="+mn-ea"/>
                  </a:rPr>
                  <a:t>3</a:t>
                </a:r>
                <a:r>
                  <a:rPr lang="ko-KR" altLang="en-US" sz="1100" dirty="0">
                    <a:solidFill>
                      <a:srgbClr val="C00000"/>
                    </a:solidFill>
                    <a:latin typeface="+mn-ea"/>
                  </a:rPr>
                  <a:t>번 깜빡임</a:t>
                </a:r>
              </a:p>
            </p:txBody>
          </p:sp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785C01EA-3DFE-D098-FA82-AE9D5295886F}"/>
                  </a:ext>
                </a:extLst>
              </p:cNvPr>
              <p:cNvSpPr/>
              <p:nvPr/>
            </p:nvSpPr>
            <p:spPr>
              <a:xfrm>
                <a:off x="3957682" y="5806986"/>
                <a:ext cx="445169" cy="31282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5492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디바이스 템플릿 생성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raspberry pi </a:t>
            </a:r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A3D36E6-2868-D344-F322-DA11C61840C9}"/>
              </a:ext>
            </a:extLst>
          </p:cNvPr>
          <p:cNvGrpSpPr/>
          <p:nvPr/>
        </p:nvGrpSpPr>
        <p:grpSpPr>
          <a:xfrm>
            <a:off x="2316682" y="1335980"/>
            <a:ext cx="7557831" cy="4968300"/>
            <a:chOff x="792681" y="1335980"/>
            <a:chExt cx="7557831" cy="49683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5511B36-8E64-CBE4-ACE6-F1F8F5623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487" y="1335980"/>
              <a:ext cx="7557025" cy="4968300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1CADA5F-C73B-6831-64D3-0BB49E58BAAD}"/>
                </a:ext>
              </a:extLst>
            </p:cNvPr>
            <p:cNvSpPr/>
            <p:nvPr/>
          </p:nvSpPr>
          <p:spPr>
            <a:xfrm>
              <a:off x="792681" y="2539077"/>
              <a:ext cx="1064357" cy="227908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204467-154E-EE4F-C7E7-F5720F7F0040}"/>
                </a:ext>
              </a:extLst>
            </p:cNvPr>
            <p:cNvSpPr/>
            <p:nvPr/>
          </p:nvSpPr>
          <p:spPr>
            <a:xfrm>
              <a:off x="1987222" y="1771793"/>
              <a:ext cx="660882" cy="227908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473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디바이스 템플릿 생성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raspberry pi </a:t>
            </a:r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CBD8D00-27A1-F56B-F15F-74C029B1401B}"/>
              </a:ext>
            </a:extLst>
          </p:cNvPr>
          <p:cNvGrpSpPr/>
          <p:nvPr/>
        </p:nvGrpSpPr>
        <p:grpSpPr>
          <a:xfrm>
            <a:off x="2317451" y="1350578"/>
            <a:ext cx="5083463" cy="5152516"/>
            <a:chOff x="793450" y="1350578"/>
            <a:chExt cx="5083463" cy="515251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813EAF6-A682-FDC9-9504-F1ED353B5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450" y="1350578"/>
              <a:ext cx="5083463" cy="5152516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B75C618-BA00-8BE9-CE65-87342F1F6D77}"/>
                </a:ext>
              </a:extLst>
            </p:cNvPr>
            <p:cNvSpPr/>
            <p:nvPr/>
          </p:nvSpPr>
          <p:spPr>
            <a:xfrm>
              <a:off x="2737772" y="2384918"/>
              <a:ext cx="1025542" cy="1081083"/>
            </a:xfrm>
            <a:prstGeom prst="roundRect">
              <a:avLst>
                <a:gd name="adj" fmla="val 9041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4B275C6-59C4-3E3E-7DAA-0C6FC2E0008C}"/>
                </a:ext>
              </a:extLst>
            </p:cNvPr>
            <p:cNvSpPr/>
            <p:nvPr/>
          </p:nvSpPr>
          <p:spPr>
            <a:xfrm>
              <a:off x="2652324" y="6289803"/>
              <a:ext cx="624719" cy="200018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5838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디바이스 템플릿 생성</a:t>
            </a:r>
            <a:endParaRPr lang="en-US" altLang="ko-KR" dirty="0"/>
          </a:p>
          <a:p>
            <a:pPr lvl="1"/>
            <a:r>
              <a:rPr lang="ko-KR" altLang="en-US" dirty="0"/>
              <a:t>템플릿 이름 지정 후 템플릿 만들기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raspberry pi </a:t>
            </a:r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F455EAE-A6A7-E05A-D722-192312F99A2D}"/>
              </a:ext>
            </a:extLst>
          </p:cNvPr>
          <p:cNvGrpSpPr/>
          <p:nvPr/>
        </p:nvGrpSpPr>
        <p:grpSpPr>
          <a:xfrm>
            <a:off x="2338571" y="1654965"/>
            <a:ext cx="6870023" cy="1645288"/>
            <a:chOff x="814570" y="1654965"/>
            <a:chExt cx="6870023" cy="164528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97C03E6-784F-C4F5-AE06-54C5CDD46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570" y="1654965"/>
              <a:ext cx="6870023" cy="1645288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60112B5-4621-ACF2-922B-D6E2A4BC7827}"/>
                </a:ext>
              </a:extLst>
            </p:cNvPr>
            <p:cNvSpPr/>
            <p:nvPr/>
          </p:nvSpPr>
          <p:spPr>
            <a:xfrm>
              <a:off x="2766624" y="2614155"/>
              <a:ext cx="624719" cy="200018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637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디바이스 템플릿 생성</a:t>
            </a:r>
            <a:endParaRPr lang="en-US" altLang="ko-KR" dirty="0"/>
          </a:p>
          <a:p>
            <a:pPr lvl="1"/>
            <a:r>
              <a:rPr lang="ko-KR" altLang="en-US" dirty="0"/>
              <a:t>사용자 지정 모델 만들기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raspberry pi </a:t>
            </a:r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FAABA5-5518-69FA-0264-7433ACA3E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649" y="1712311"/>
            <a:ext cx="3128906" cy="290846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8573D17-301A-A6EF-6814-145E006B780E}"/>
              </a:ext>
            </a:extLst>
          </p:cNvPr>
          <p:cNvSpPr/>
          <p:nvPr/>
        </p:nvSpPr>
        <p:spPr>
          <a:xfrm>
            <a:off x="2618874" y="3127503"/>
            <a:ext cx="1263316" cy="1361029"/>
          </a:xfrm>
          <a:prstGeom prst="roundRect">
            <a:avLst>
              <a:gd name="adj" fmla="val 7143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07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Azure IoT</a:t>
            </a:r>
          </a:p>
          <a:p>
            <a:pPr lvl="1"/>
            <a:r>
              <a:rPr lang="en-US" altLang="ko-KR" dirty="0"/>
              <a:t>IoT </a:t>
            </a:r>
            <a:r>
              <a:rPr lang="ko-KR" altLang="en-US" dirty="0"/>
              <a:t>자산을 연결</a:t>
            </a:r>
            <a:r>
              <a:rPr lang="en-US" altLang="ko-KR" dirty="0"/>
              <a:t>, </a:t>
            </a:r>
            <a:r>
              <a:rPr lang="ko-KR" altLang="en-US" dirty="0"/>
              <a:t>모니터링 및 제어할 수 있는 </a:t>
            </a:r>
            <a:r>
              <a:rPr lang="en-US" altLang="ko-KR" dirty="0"/>
              <a:t>Microsoft </a:t>
            </a:r>
            <a:r>
              <a:rPr lang="ko-KR" altLang="en-US" dirty="0"/>
              <a:t>관리형 클라우드 서비스</a:t>
            </a:r>
            <a:endParaRPr lang="en-US" altLang="ko-KR" dirty="0"/>
          </a:p>
          <a:p>
            <a:pPr lvl="1"/>
            <a:r>
              <a:rPr lang="ko-KR" altLang="en-US" dirty="0"/>
              <a:t>에지 구성 요소 및 </a:t>
            </a:r>
            <a:r>
              <a:rPr lang="en-US" altLang="ko-KR" dirty="0"/>
              <a:t>SDK</a:t>
            </a:r>
            <a:r>
              <a:rPr lang="ko-KR" altLang="en-US" dirty="0"/>
              <a:t>의 컬렉션</a:t>
            </a:r>
            <a:endParaRPr lang="en-US" altLang="ko-KR" dirty="0"/>
          </a:p>
          <a:p>
            <a:pPr lvl="1"/>
            <a:r>
              <a:rPr lang="ko-KR" altLang="en-US" dirty="0"/>
              <a:t>제공 서비스</a:t>
            </a:r>
            <a:r>
              <a:rPr lang="en-US" altLang="ko-KR" dirty="0"/>
              <a:t>: Azure IoT Central, Azure IoT Hub, Azure Stream Analytics, Azure IoT Edge, Azure Digital Twins, Azure Sphere 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Azure IoT</a:t>
            </a:r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86E9D9F9-AC1D-97B9-7CAD-41A2650079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9635" y="2636912"/>
            <a:ext cx="8312728" cy="360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50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디바이스 템플릿 생성</a:t>
            </a:r>
            <a:endParaRPr lang="en-US" altLang="ko-KR" dirty="0"/>
          </a:p>
          <a:p>
            <a:pPr lvl="1"/>
            <a:r>
              <a:rPr lang="ko-KR" altLang="en-US" dirty="0"/>
              <a:t>구성 요소 추가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raspberry pi </a:t>
            </a:r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F7F06C-89B4-8007-D5AB-3D75E58D0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488" y="1647862"/>
            <a:ext cx="7557025" cy="263584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8573D17-301A-A6EF-6814-145E006B780E}"/>
              </a:ext>
            </a:extLst>
          </p:cNvPr>
          <p:cNvSpPr/>
          <p:nvPr/>
        </p:nvSpPr>
        <p:spPr>
          <a:xfrm>
            <a:off x="7768391" y="3808457"/>
            <a:ext cx="1052763" cy="2161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11D30C-789B-95D6-8A60-2C7A68FE4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027" y="4395832"/>
            <a:ext cx="3717866" cy="194518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0EB510D-386B-1B51-05D0-52D997881931}"/>
              </a:ext>
            </a:extLst>
          </p:cNvPr>
          <p:cNvSpPr/>
          <p:nvPr/>
        </p:nvSpPr>
        <p:spPr>
          <a:xfrm>
            <a:off x="5443286" y="4920915"/>
            <a:ext cx="1260310" cy="1338178"/>
          </a:xfrm>
          <a:prstGeom prst="roundRect">
            <a:avLst>
              <a:gd name="adj" fmla="val 824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846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디바이스 템플릿 생성</a:t>
            </a:r>
            <a:endParaRPr lang="en-US" altLang="ko-KR" dirty="0"/>
          </a:p>
          <a:p>
            <a:pPr lvl="1"/>
            <a:r>
              <a:rPr lang="ko-KR" altLang="en-US" dirty="0"/>
              <a:t>상속 인터페이스 추가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raspberry pi </a:t>
            </a:r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6B7C28-2014-AA84-74EF-4841C2A31781}"/>
              </a:ext>
            </a:extLst>
          </p:cNvPr>
          <p:cNvGrpSpPr/>
          <p:nvPr/>
        </p:nvGrpSpPr>
        <p:grpSpPr>
          <a:xfrm>
            <a:off x="2368652" y="1720517"/>
            <a:ext cx="6696708" cy="4036589"/>
            <a:chOff x="1223646" y="0"/>
            <a:chExt cx="6696708" cy="403658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DD4983A-F0CE-F25B-760A-9ACC878D9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6316"/>
            <a:stretch/>
          </p:blipFill>
          <p:spPr>
            <a:xfrm>
              <a:off x="1223646" y="0"/>
              <a:ext cx="6696708" cy="368166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6563CE2-A2CC-36A4-FC73-C4F3F34088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4825"/>
            <a:stretch/>
          </p:blipFill>
          <p:spPr>
            <a:xfrm>
              <a:off x="1223646" y="3681683"/>
              <a:ext cx="6696708" cy="354906"/>
            </a:xfrm>
            <a:prstGeom prst="rect">
              <a:avLst/>
            </a:prstGeom>
          </p:spPr>
        </p:pic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78FF6AE-C51B-CFAF-822E-C153F91E8170}"/>
              </a:ext>
            </a:extLst>
          </p:cNvPr>
          <p:cNvSpPr/>
          <p:nvPr/>
        </p:nvSpPr>
        <p:spPr>
          <a:xfrm>
            <a:off x="5968254" y="3537284"/>
            <a:ext cx="405886" cy="2161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361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디바이스 템플릿 생성</a:t>
            </a:r>
            <a:endParaRPr lang="en-US" altLang="ko-KR" dirty="0"/>
          </a:p>
          <a:p>
            <a:pPr lvl="1"/>
            <a:r>
              <a:rPr lang="ko-KR" altLang="en-US" dirty="0"/>
              <a:t>기능 추가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저장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raspberry pi </a:t>
            </a:r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C452BF-03D5-D316-9E7F-8F6E1726FD4A}"/>
              </a:ext>
            </a:extLst>
          </p:cNvPr>
          <p:cNvGrpSpPr/>
          <p:nvPr/>
        </p:nvGrpSpPr>
        <p:grpSpPr>
          <a:xfrm>
            <a:off x="2336137" y="1682797"/>
            <a:ext cx="6870023" cy="4593716"/>
            <a:chOff x="812136" y="1682797"/>
            <a:chExt cx="6870023" cy="459371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C225231-8B0F-8407-F1D5-9DD55AE4E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136" y="1682797"/>
              <a:ext cx="6870023" cy="2476774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5AFDC12-3E7F-5ED8-BEFA-D0613FEE4805}"/>
                </a:ext>
              </a:extLst>
            </p:cNvPr>
            <p:cNvSpPr/>
            <p:nvPr/>
          </p:nvSpPr>
          <p:spPr>
            <a:xfrm>
              <a:off x="2252746" y="3433492"/>
              <a:ext cx="392765" cy="15909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3969A6B-70B3-3E6A-A47A-80A089AECB7F}"/>
                </a:ext>
              </a:extLst>
            </p:cNvPr>
            <p:cNvSpPr/>
            <p:nvPr/>
          </p:nvSpPr>
          <p:spPr>
            <a:xfrm>
              <a:off x="3658340" y="3855111"/>
              <a:ext cx="475246" cy="15909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EB97580-1A45-9960-1E44-F52BE9401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9623" y="4159571"/>
              <a:ext cx="3960114" cy="2116942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BAEDB98-DCA5-D1C3-9360-01B6447046E6}"/>
                </a:ext>
              </a:extLst>
            </p:cNvPr>
            <p:cNvSpPr/>
            <p:nvPr/>
          </p:nvSpPr>
          <p:spPr>
            <a:xfrm>
              <a:off x="3610212" y="4194628"/>
              <a:ext cx="3909525" cy="1754652"/>
            </a:xfrm>
            <a:prstGeom prst="roundRect">
              <a:avLst>
                <a:gd name="adj" fmla="val 4530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2A06F64-BB61-A826-6129-C1282D446366}"/>
              </a:ext>
            </a:extLst>
          </p:cNvPr>
          <p:cNvSpPr/>
          <p:nvPr/>
        </p:nvSpPr>
        <p:spPr>
          <a:xfrm>
            <a:off x="5187291" y="3561891"/>
            <a:ext cx="357059" cy="15909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929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디바이스 템플릿 생성</a:t>
            </a:r>
            <a:endParaRPr lang="en-US" altLang="ko-KR" dirty="0"/>
          </a:p>
          <a:p>
            <a:pPr lvl="1"/>
            <a:r>
              <a:rPr lang="ko-KR" altLang="en-US" dirty="0"/>
              <a:t>뷰 생성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raspberry pi </a:t>
            </a:r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2629C3B-9444-2C9D-D1A2-4004042DF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882" y="1708062"/>
            <a:ext cx="6245475" cy="429612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6FE7A9-B5D1-A3D7-05AE-77BE3D34687B}"/>
              </a:ext>
            </a:extLst>
          </p:cNvPr>
          <p:cNvSpPr/>
          <p:nvPr/>
        </p:nvSpPr>
        <p:spPr>
          <a:xfrm>
            <a:off x="3400928" y="3687679"/>
            <a:ext cx="475246" cy="19250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EC0BFD-1BF8-822C-6E29-FB2A2E6EE2B5}"/>
              </a:ext>
            </a:extLst>
          </p:cNvPr>
          <p:cNvSpPr/>
          <p:nvPr/>
        </p:nvSpPr>
        <p:spPr>
          <a:xfrm>
            <a:off x="4957262" y="4580021"/>
            <a:ext cx="1204911" cy="1303422"/>
          </a:xfrm>
          <a:prstGeom prst="roundRect">
            <a:avLst>
              <a:gd name="adj" fmla="val 7181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AF83FF-1F22-1B16-BD8D-AD0CDE405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052" y="4895966"/>
            <a:ext cx="3877949" cy="177339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8C269A5-96B5-2116-D13B-7B695E50CB9B}"/>
              </a:ext>
            </a:extLst>
          </p:cNvPr>
          <p:cNvSpPr/>
          <p:nvPr/>
        </p:nvSpPr>
        <p:spPr>
          <a:xfrm>
            <a:off x="6907289" y="6382777"/>
            <a:ext cx="926121" cy="19250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73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디바이스 템플릿 생성</a:t>
            </a:r>
            <a:endParaRPr lang="en-US" altLang="ko-KR" dirty="0"/>
          </a:p>
          <a:p>
            <a:pPr lvl="1"/>
            <a:r>
              <a:rPr lang="ko-KR" altLang="en-US" dirty="0"/>
              <a:t>뷰 수정 가능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raspberry pi </a:t>
            </a:r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7E39B3F-6E57-6AA9-842A-5075739B855E}"/>
              </a:ext>
            </a:extLst>
          </p:cNvPr>
          <p:cNvGrpSpPr/>
          <p:nvPr/>
        </p:nvGrpSpPr>
        <p:grpSpPr>
          <a:xfrm>
            <a:off x="2317489" y="1682490"/>
            <a:ext cx="7557025" cy="2855343"/>
            <a:chOff x="793488" y="1724601"/>
            <a:chExt cx="7557025" cy="285534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FD0A043-FFEA-82D5-D388-1CDBDCF0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488" y="1724601"/>
              <a:ext cx="7557025" cy="2855343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26FE7A9-B5D1-A3D7-05AE-77BE3D34687B}"/>
                </a:ext>
              </a:extLst>
            </p:cNvPr>
            <p:cNvSpPr/>
            <p:nvPr/>
          </p:nvSpPr>
          <p:spPr>
            <a:xfrm>
              <a:off x="2063417" y="4077638"/>
              <a:ext cx="475246" cy="1925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3019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디바이스 템플릿 생성</a:t>
            </a:r>
            <a:endParaRPr lang="en-US" altLang="ko-KR" dirty="0"/>
          </a:p>
          <a:p>
            <a:pPr lvl="1"/>
            <a:r>
              <a:rPr lang="ko-KR" altLang="en-US" dirty="0"/>
              <a:t>게시하기</a:t>
            </a:r>
            <a:r>
              <a:rPr lang="en-US" altLang="ko-KR" dirty="0"/>
              <a:t>(</a:t>
            </a:r>
            <a:r>
              <a:rPr lang="ko-KR" altLang="en-US" dirty="0"/>
              <a:t>게시하지 않으면 디바이스에서 템플릿 보이지 않음</a:t>
            </a:r>
            <a:r>
              <a:rPr lang="en-US" altLang="ko-KR" dirty="0"/>
              <a:t>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raspberry pi </a:t>
            </a:r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D136F88-DC51-D1C5-CC64-46EC409A88A8}"/>
              </a:ext>
            </a:extLst>
          </p:cNvPr>
          <p:cNvGrpSpPr/>
          <p:nvPr/>
        </p:nvGrpSpPr>
        <p:grpSpPr>
          <a:xfrm>
            <a:off x="2317489" y="1673710"/>
            <a:ext cx="7557025" cy="3149636"/>
            <a:chOff x="793488" y="1673710"/>
            <a:chExt cx="7557025" cy="314963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042CBE-FD58-F179-31DD-E495E3CCC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488" y="1673710"/>
              <a:ext cx="7557025" cy="3149636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D8F41E2-0C96-2EE8-C619-13A9FC0813DA}"/>
                </a:ext>
              </a:extLst>
            </p:cNvPr>
            <p:cNvSpPr/>
            <p:nvPr/>
          </p:nvSpPr>
          <p:spPr>
            <a:xfrm>
              <a:off x="3353318" y="2140554"/>
              <a:ext cx="392765" cy="1925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663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디바이스 생성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raspberry pi </a:t>
            </a:r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C9ED5E-9F1A-5CBA-07F7-87E60FC30847}"/>
              </a:ext>
            </a:extLst>
          </p:cNvPr>
          <p:cNvGrpSpPr/>
          <p:nvPr/>
        </p:nvGrpSpPr>
        <p:grpSpPr>
          <a:xfrm>
            <a:off x="2317042" y="1361063"/>
            <a:ext cx="7557471" cy="4529482"/>
            <a:chOff x="793041" y="1697948"/>
            <a:chExt cx="7557471" cy="45294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3B49421-8E57-4468-F8BA-146EAAB1B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487" y="1697948"/>
              <a:ext cx="7557025" cy="1694956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0E423E3-9818-599C-8C0C-81D636FDD0A7}"/>
                </a:ext>
              </a:extLst>
            </p:cNvPr>
            <p:cNvSpPr/>
            <p:nvPr/>
          </p:nvSpPr>
          <p:spPr>
            <a:xfrm>
              <a:off x="793041" y="2260867"/>
              <a:ext cx="632553" cy="1925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D8E18D7-BA2B-0994-B994-4C0588EF9731}"/>
                </a:ext>
              </a:extLst>
            </p:cNvPr>
            <p:cNvSpPr/>
            <p:nvPr/>
          </p:nvSpPr>
          <p:spPr>
            <a:xfrm>
              <a:off x="2973510" y="2044963"/>
              <a:ext cx="522771" cy="15909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2921A9F-215F-2BCD-2716-176A76343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2775" y="3028124"/>
              <a:ext cx="3181680" cy="3199306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C2BF88D-3C96-4574-5B13-03EA06B290BC}"/>
                </a:ext>
              </a:extLst>
            </p:cNvPr>
            <p:cNvSpPr/>
            <p:nvPr/>
          </p:nvSpPr>
          <p:spPr>
            <a:xfrm>
              <a:off x="3933429" y="5956050"/>
              <a:ext cx="632553" cy="1925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449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디바이스 생성</a:t>
            </a:r>
            <a:endParaRPr lang="en-US" altLang="ko-KR" dirty="0"/>
          </a:p>
          <a:p>
            <a:pPr lvl="1"/>
            <a:r>
              <a:rPr lang="ko-KR" altLang="en-US" dirty="0"/>
              <a:t>생성 확인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raspberry pi </a:t>
            </a:r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D9BC27-780F-EB0E-6880-12CA6646D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53" y="1603828"/>
            <a:ext cx="6870023" cy="231548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C2D0905-39BB-21EF-AFD7-C256F945F21B}"/>
              </a:ext>
            </a:extLst>
          </p:cNvPr>
          <p:cNvSpPr/>
          <p:nvPr/>
        </p:nvSpPr>
        <p:spPr>
          <a:xfrm>
            <a:off x="5271241" y="3089095"/>
            <a:ext cx="475246" cy="15909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3946BBC-9F3C-3D3E-CD8A-DD1ACC61B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7"/>
          <a:stretch/>
        </p:blipFill>
        <p:spPr>
          <a:xfrm>
            <a:off x="2350031" y="4006410"/>
            <a:ext cx="6245475" cy="2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48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raspberry pi </a:t>
            </a:r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12401FA-5653-CAEE-1468-82845D601AA0}"/>
              </a:ext>
            </a:extLst>
          </p:cNvPr>
          <p:cNvSpPr txBox="1">
            <a:spLocks/>
          </p:cNvSpPr>
          <p:nvPr/>
        </p:nvSpPr>
        <p:spPr>
          <a:xfrm>
            <a:off x="1920875" y="908721"/>
            <a:ext cx="8351838" cy="53063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latin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1" fontAlgn="base" latin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rtl="0" eaLnBrk="1" fontAlgn="base" latin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rtl="0" eaLnBrk="1" fontAlgn="base" latin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rtl="0" eaLnBrk="1" fontAlgn="base" latin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라즈베리파이</a:t>
            </a:r>
            <a:r>
              <a:rPr lang="ko-KR" altLang="en-US" dirty="0"/>
              <a:t> 소스코드 </a:t>
            </a:r>
            <a:r>
              <a:rPr lang="en-US" altLang="ko-KR" dirty="0"/>
              <a:t>for </a:t>
            </a:r>
            <a:r>
              <a:rPr lang="ko-KR" altLang="en-US" dirty="0"/>
              <a:t>실습 </a:t>
            </a:r>
            <a:r>
              <a:rPr lang="en-US" altLang="ko-KR" dirty="0"/>
              <a:t>2, 3, 4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69794" y="1275347"/>
            <a:ext cx="3784100" cy="51374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4EC9B0"/>
                </a:solidFill>
                <a:latin typeface="Consolas" panose="020B0609020204030204" pitchFamily="49" charset="0"/>
              </a:rPr>
              <a:t>asyncio</a:t>
            </a:r>
            <a:endParaRPr lang="en-US" altLang="ko-KR" sz="1000" b="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000" b="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4EC9B0"/>
                </a:solidFill>
                <a:latin typeface="Consolas" panose="020B0609020204030204" pitchFamily="49" charset="0"/>
              </a:rPr>
              <a:t>psutil</a:t>
            </a:r>
            <a:endParaRPr lang="en-US" altLang="ko-KR" sz="1000" b="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000" b="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iotc.models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Property,Command</a:t>
            </a:r>
            <a:endParaRPr lang="en-US" altLang="ko-KR" sz="1000" b="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000" b="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iotc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</a:p>
          <a:p>
            <a:pPr marL="0" indent="0"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IOTCConnectType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IOTCLogLevel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IOTCEvents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Command,</a:t>
            </a:r>
          </a:p>
          <a:p>
            <a:pPr marL="0" indent="0"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CredentialsCache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Storage,</a:t>
            </a:r>
          </a:p>
          <a:p>
            <a:pPr marL="0" indent="0"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ko-KR" sz="1000" b="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iotc.aio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IoTCClient</a:t>
            </a:r>
            <a:endParaRPr lang="en-US" altLang="ko-KR" sz="1000" b="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DCDCAA"/>
                </a:solidFill>
                <a:latin typeface="Consolas" panose="020B0609020204030204" pitchFamily="49" charset="0"/>
              </a:rPr>
              <a:t>on_props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latin typeface="Consolas" panose="020B0609020204030204" pitchFamily="49" charset="0"/>
              </a:rPr>
              <a:t>prop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:Property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569CD6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000" b="0" dirty="0" err="1">
                <a:solidFill>
                  <a:srgbClr val="CE9178"/>
                </a:solidFill>
                <a:latin typeface="Consolas" panose="020B0609020204030204" pitchFamily="49" charset="0"/>
              </a:rPr>
              <a:t>"Received</a:t>
            </a:r>
            <a:r>
              <a:rPr lang="en-US" altLang="ko-KR" sz="1000" b="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000" b="0" dirty="0">
                <a:solidFill>
                  <a:srgbClr val="9CDCFE"/>
                </a:solidFill>
                <a:latin typeface="Consolas" panose="020B0609020204030204" pitchFamily="49" charset="0"/>
              </a:rPr>
              <a:t>prop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.name</a:t>
            </a:r>
            <a:r>
              <a:rPr lang="en-US" altLang="ko-KR" sz="1000" b="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000" b="0" dirty="0">
                <a:solidFill>
                  <a:srgbClr val="CE9178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b="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000" b="0" dirty="0" err="1">
                <a:solidFill>
                  <a:srgbClr val="9CDCFE"/>
                </a:solidFill>
                <a:latin typeface="Consolas" panose="020B0609020204030204" pitchFamily="49" charset="0"/>
              </a:rPr>
              <a:t>prop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.value</a:t>
            </a:r>
            <a:r>
              <a:rPr lang="en-US" altLang="ko-KR" sz="1000" b="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000" b="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altLang="ko-KR" sz="1000" b="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DCDCAA"/>
                </a:solidFill>
                <a:latin typeface="Consolas" panose="020B0609020204030204" pitchFamily="49" charset="0"/>
              </a:rPr>
              <a:t>on_commands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latin typeface="Consolas" panose="020B0609020204030204" pitchFamily="49" charset="0"/>
              </a:rPr>
              <a:t>command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: Command):</a:t>
            </a:r>
          </a:p>
          <a:p>
            <a:pPr marL="0" indent="0"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CE9178"/>
                </a:solidFill>
                <a:latin typeface="Consolas" panose="020B0609020204030204" pitchFamily="49" charset="0"/>
              </a:rPr>
              <a:t>"Received command </a:t>
            </a:r>
            <a:r>
              <a:rPr lang="en-US" altLang="ko-KR" sz="1000" b="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ko-KR" sz="1000" b="0" dirty="0">
                <a:solidFill>
                  <a:srgbClr val="CE9178"/>
                </a:solidFill>
                <a:latin typeface="Consolas" panose="020B0609020204030204" pitchFamily="49" charset="0"/>
              </a:rPr>
              <a:t> with value </a:t>
            </a:r>
            <a:r>
              <a:rPr lang="en-US" altLang="ko-KR" sz="1000" b="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ko-KR" sz="1000" b="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0" dirty="0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latin typeface="Consolas" panose="020B0609020204030204" pitchFamily="49" charset="0"/>
              </a:rPr>
              <a:t>command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.name, </a:t>
            </a:r>
            <a:r>
              <a:rPr lang="en-US" altLang="ko-KR" sz="1000" b="0" dirty="0" err="1">
                <a:solidFill>
                  <a:srgbClr val="9CDCFE"/>
                </a:solidFill>
                <a:latin typeface="Consolas" panose="020B0609020204030204" pitchFamily="49" charset="0"/>
              </a:rPr>
              <a:t>command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.value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latin typeface="Consolas" panose="020B0609020204030204" pitchFamily="49" charset="0"/>
              </a:rPr>
              <a:t>command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.reply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6A9955"/>
                </a:solidFill>
                <a:latin typeface="Consolas" panose="020B0609020204030204" pitchFamily="49" charset="0"/>
              </a:rPr>
              <a:t># CPU </a:t>
            </a:r>
            <a:r>
              <a:rPr lang="ko-KR" altLang="en-US" sz="1000" b="0" dirty="0">
                <a:solidFill>
                  <a:srgbClr val="6A9955"/>
                </a:solidFill>
                <a:latin typeface="Consolas" panose="020B0609020204030204" pitchFamily="49" charset="0"/>
              </a:rPr>
              <a:t>이용률</a:t>
            </a:r>
            <a:endParaRPr lang="ko-KR" altLang="en-US" sz="1000" b="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000" b="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DCDCAA"/>
                </a:solidFill>
                <a:latin typeface="Consolas" panose="020B0609020204030204" pitchFamily="49" charset="0"/>
              </a:rPr>
              <a:t>get_cpu_usage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4EC9B0"/>
                </a:solidFill>
                <a:latin typeface="Consolas" panose="020B0609020204030204" pitchFamily="49" charset="0"/>
              </a:rPr>
              <a:t>psutil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latin typeface="Consolas" panose="020B0609020204030204" pitchFamily="49" charset="0"/>
              </a:rPr>
              <a:t>cpu_percent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latin typeface="Consolas" panose="020B0609020204030204" pitchFamily="49" charset="0"/>
              </a:rPr>
              <a:t>interval</a:t>
            </a:r>
            <a:r>
              <a:rPr lang="en-US" altLang="ko-KR" sz="1000" b="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6871DAB-C2B3-A266-928B-C94918069A78}"/>
              </a:ext>
            </a:extLst>
          </p:cNvPr>
          <p:cNvSpPr txBox="1">
            <a:spLocks/>
          </p:cNvSpPr>
          <p:nvPr/>
        </p:nvSpPr>
        <p:spPr>
          <a:xfrm>
            <a:off x="6288501" y="1275347"/>
            <a:ext cx="3804152" cy="513748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1" fontAlgn="base" latin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1" fontAlgn="base" latin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rtl="0" eaLnBrk="1" fontAlgn="base" latin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rtl="0" eaLnBrk="1" fontAlgn="base" latin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rtl="0" eaLnBrk="1" fontAlgn="base" latin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altLang="ko-KR" sz="1000" b="0" dirty="0" err="1">
                <a:solidFill>
                  <a:srgbClr val="9CDCFE"/>
                </a:solidFill>
                <a:latin typeface="Consolas" panose="020B0609020204030204" pitchFamily="49" charset="0"/>
              </a:rPr>
              <a:t>scope_id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E9178"/>
                </a:solidFill>
                <a:latin typeface="Consolas" panose="020B0609020204030204" pitchFamily="49" charset="0"/>
              </a:rPr>
              <a:t>"0ne00A4943D"</a:t>
            </a:r>
            <a:endParaRPr lang="en-US" altLang="ko-KR" sz="1000" b="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00" b="0" dirty="0" err="1">
                <a:solidFill>
                  <a:srgbClr val="9CDCFE"/>
                </a:solidFill>
                <a:latin typeface="Consolas" panose="020B0609020204030204" pitchFamily="49" charset="0"/>
              </a:rPr>
              <a:t>device_id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latin typeface="Consolas" panose="020B0609020204030204" pitchFamily="49" charset="0"/>
              </a:rPr>
              <a:t>rpi</a:t>
            </a:r>
            <a:r>
              <a:rPr lang="en-US" altLang="ko-KR" sz="1000" b="0" dirty="0">
                <a:solidFill>
                  <a:srgbClr val="CE9178"/>
                </a:solidFill>
                <a:latin typeface="Consolas" panose="020B0609020204030204" pitchFamily="49" charset="0"/>
              </a:rPr>
              <a:t>-sensor"</a:t>
            </a:r>
            <a:endParaRPr lang="en-US" altLang="ko-KR" sz="1000" b="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00" b="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E9178"/>
                </a:solidFill>
                <a:latin typeface="Consolas" panose="020B0609020204030204" pitchFamily="49" charset="0"/>
              </a:rPr>
              <a:t>"S8N7Aw5wNuLn9tgTbpqRGlIQuL5UpxeT7J3R3aZcIxo="</a:t>
            </a:r>
            <a:endParaRPr lang="en-US" altLang="ko-KR" sz="1000" b="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00" b="0" dirty="0" err="1">
                <a:solidFill>
                  <a:srgbClr val="9CDCFE"/>
                </a:solidFill>
                <a:latin typeface="Consolas" panose="020B0609020204030204" pitchFamily="49" charset="0"/>
              </a:rPr>
              <a:t>interface_id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E9178"/>
                </a:solidFill>
                <a:latin typeface="Consolas" panose="020B0609020204030204" pitchFamily="49" charset="0"/>
              </a:rPr>
              <a:t>"dtmi:iotNetworkSamples:rpiSensor_3d8;1"</a:t>
            </a:r>
            <a:endParaRPr lang="en-US" altLang="ko-KR" sz="1000" b="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b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9CDCFE"/>
                </a:solidFill>
                <a:latin typeface="Consolas" panose="020B0609020204030204" pitchFamily="49" charset="0"/>
              </a:rPr>
              <a:t>client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IoTCClient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b="0" dirty="0" err="1">
                <a:solidFill>
                  <a:srgbClr val="9CDCFE"/>
                </a:solidFill>
                <a:latin typeface="Consolas" panose="020B0609020204030204" pitchFamily="49" charset="0"/>
              </a:rPr>
              <a:t>device_id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b="0" dirty="0" err="1">
                <a:solidFill>
                  <a:srgbClr val="9CDCFE"/>
                </a:solidFill>
                <a:latin typeface="Consolas" panose="020B0609020204030204" pitchFamily="49" charset="0"/>
              </a:rPr>
              <a:t>scope_id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IOTCConnectType.IOTC_CONNECT_DEVICE_KEY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endParaRPr lang="en-US" altLang="ko-KR" sz="1000" b="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00" b="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.set_model_id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latin typeface="Consolas" panose="020B0609020204030204" pitchFamily="49" charset="0"/>
              </a:rPr>
              <a:t>interface_id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00" b="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.set_log_level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IOTCLogLevel.IOTC_LOGGING_ALL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00" b="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.on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IOTCEvents.IOTC_PROPERTIES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DCDCAA"/>
                </a:solidFill>
                <a:latin typeface="Consolas" panose="020B0609020204030204" pitchFamily="49" charset="0"/>
              </a:rPr>
              <a:t>on_props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00" b="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.on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IOTCEvents.IOTC_COMMAND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DCDCAA"/>
                </a:solidFill>
                <a:latin typeface="Consolas" panose="020B0609020204030204" pitchFamily="49" charset="0"/>
              </a:rPr>
              <a:t>on_commands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Aft>
                <a:spcPts val="0"/>
              </a:spcAft>
              <a:buNone/>
            </a:pPr>
            <a:b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():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.connect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.send_property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000" b="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latin typeface="Consolas" panose="020B0609020204030204" pitchFamily="49" charset="0"/>
              </a:rPr>
              <a:t>writeableProp</a:t>
            </a:r>
            <a:r>
              <a:rPr lang="en-US" altLang="ko-KR" sz="1000" b="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latin typeface="Consolas" panose="020B0609020204030204" pitchFamily="49" charset="0"/>
              </a:rPr>
              <a:t>50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pPr marL="0" indent="0">
              <a:spcAft>
                <a:spcPts val="0"/>
              </a:spcAft>
              <a:buNone/>
            </a:pPr>
            <a:b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.terminated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():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.is_connected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():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.send_telemetry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 sz="1000" b="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000" b="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b="0" dirty="0" err="1">
                <a:solidFill>
                  <a:srgbClr val="DCDCAA"/>
                </a:solidFill>
                <a:latin typeface="Consolas" panose="020B0609020204030204" pitchFamily="49" charset="0"/>
              </a:rPr>
              <a:t>get_cpu_usage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}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4EC9B0"/>
                </a:solidFill>
                <a:latin typeface="Consolas" panose="020B0609020204030204" pitchFamily="49" charset="0"/>
              </a:rPr>
              <a:t>asyncio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latin typeface="Consolas" panose="020B0609020204030204" pitchFamily="49" charset="0"/>
              </a:rPr>
              <a:t>sleep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Aft>
                <a:spcPts val="0"/>
              </a:spcAft>
              <a:buNone/>
            </a:pPr>
            <a:b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000" b="0" dirty="0" err="1">
                <a:solidFill>
                  <a:srgbClr val="4EC9B0"/>
                </a:solidFill>
                <a:latin typeface="Consolas" panose="020B0609020204030204" pitchFamily="49" charset="0"/>
              </a:rPr>
              <a:t>asyncio</a:t>
            </a:r>
            <a:r>
              <a:rPr lang="en-US" altLang="ko-KR" sz="1000" b="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latin typeface="Consolas" panose="020B0609020204030204" pitchFamily="49" charset="0"/>
              </a:rPr>
              <a:t>run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000" b="0" dirty="0">
                <a:solidFill>
                  <a:srgbClr val="CCCCCC"/>
                </a:solidFill>
                <a:latin typeface="Consolas" panose="020B06090202040302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2399314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디바이스 연결</a:t>
            </a:r>
            <a:endParaRPr lang="en-US" altLang="ko-KR" dirty="0"/>
          </a:p>
          <a:p>
            <a:pPr lvl="1"/>
            <a:r>
              <a:rPr lang="en-US" altLang="ko-KR" dirty="0"/>
              <a:t>ID</a:t>
            </a:r>
            <a:r>
              <a:rPr lang="ko-KR" altLang="en-US" dirty="0"/>
              <a:t> 범위</a:t>
            </a:r>
            <a:r>
              <a:rPr lang="en-US" altLang="ko-KR" dirty="0"/>
              <a:t>, </a:t>
            </a:r>
            <a:r>
              <a:rPr lang="ko-KR" altLang="en-US" dirty="0"/>
              <a:t>디바이스 </a:t>
            </a:r>
            <a:r>
              <a:rPr lang="en-US" altLang="ko-KR" dirty="0"/>
              <a:t>ID, </a:t>
            </a:r>
            <a:r>
              <a:rPr lang="ko-KR" altLang="en-US" dirty="0" err="1"/>
              <a:t>기본키</a:t>
            </a:r>
            <a:r>
              <a:rPr lang="ko-KR" altLang="en-US" dirty="0"/>
              <a:t> 등록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raspberry pi </a:t>
            </a:r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ADB767-163F-03F9-33E6-7292BA908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854" y="1634385"/>
            <a:ext cx="4388268" cy="468410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2EC5697-D850-73E6-49FB-E1ADA0E0EA1C}"/>
              </a:ext>
            </a:extLst>
          </p:cNvPr>
          <p:cNvSpPr/>
          <p:nvPr/>
        </p:nvSpPr>
        <p:spPr>
          <a:xfrm>
            <a:off x="3340012" y="2018285"/>
            <a:ext cx="295090" cy="15909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45CA9-2CC4-2B85-E894-219A3EBB50AD}"/>
              </a:ext>
            </a:extLst>
          </p:cNvPr>
          <p:cNvSpPr txBox="1"/>
          <p:nvPr/>
        </p:nvSpPr>
        <p:spPr>
          <a:xfrm>
            <a:off x="7022430" y="3422985"/>
            <a:ext cx="2658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scope_id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"0ne00A4943D"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device_id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rpi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-sensor"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"S8N7Aw5wNuLn9tgTbpq…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D9760F-ECF9-B979-1EB5-A4B8606EB627}"/>
              </a:ext>
            </a:extLst>
          </p:cNvPr>
          <p:cNvCxnSpPr/>
          <p:nvPr/>
        </p:nvCxnSpPr>
        <p:spPr>
          <a:xfrm>
            <a:off x="6523122" y="3573923"/>
            <a:ext cx="5354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88F888A-EE71-A8F4-FA83-B6E45AC9A0EF}"/>
              </a:ext>
            </a:extLst>
          </p:cNvPr>
          <p:cNvCxnSpPr>
            <a:cxnSpLocks/>
          </p:cNvCxnSpPr>
          <p:nvPr/>
        </p:nvCxnSpPr>
        <p:spPr>
          <a:xfrm flipV="1">
            <a:off x="6523122" y="3760789"/>
            <a:ext cx="538079" cy="146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76F9DF7-B796-0ADB-8A09-7A6EC97F836C}"/>
              </a:ext>
            </a:extLst>
          </p:cNvPr>
          <p:cNvCxnSpPr>
            <a:cxnSpLocks/>
          </p:cNvCxnSpPr>
          <p:nvPr/>
        </p:nvCxnSpPr>
        <p:spPr>
          <a:xfrm flipV="1">
            <a:off x="6537326" y="3935413"/>
            <a:ext cx="521201" cy="126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654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Device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</a:p>
          <a:p>
            <a:pPr lvl="1"/>
            <a:r>
              <a:rPr lang="nl-NL" altLang="ko-KR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endParaRPr lang="nl-NL" altLang="ko-KR" dirty="0">
              <a:solidFill>
                <a:srgbClr val="0000FF"/>
              </a:solidFill>
            </a:endParaRPr>
          </a:p>
          <a:p>
            <a:pPr lvl="1"/>
            <a:r>
              <a:rPr lang="nl-NL" altLang="ko-KR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</a:t>
            </a:r>
            <a:endParaRPr lang="nl-NL" altLang="ko-KR" dirty="0">
              <a:solidFill>
                <a:srgbClr val="0000FF"/>
              </a:solidFill>
            </a:endParaRPr>
          </a:p>
          <a:p>
            <a:pPr lvl="1"/>
            <a:r>
              <a:rPr lang="nl-NL" altLang="ko-KR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C#(.NET)</a:t>
            </a:r>
            <a:endParaRPr lang="nl-NL" altLang="ko-KR" dirty="0">
              <a:solidFill>
                <a:srgbClr val="0000FF"/>
              </a:solidFill>
            </a:endParaRPr>
          </a:p>
          <a:p>
            <a:pPr lvl="1"/>
            <a:r>
              <a:rPr lang="nl-NL" altLang="ko-KR" dirty="0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Node.JS</a:t>
            </a:r>
            <a:endParaRPr lang="nl-NL" altLang="ko-KR" dirty="0">
              <a:solidFill>
                <a:srgbClr val="0000FF"/>
              </a:solidFill>
            </a:endParaRPr>
          </a:p>
          <a:p>
            <a:pPr lvl="1"/>
            <a:r>
              <a:rPr lang="nl-NL" altLang="ko-KR" dirty="0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</a:t>
            </a:r>
            <a:endParaRPr lang="nl-NL" altLang="ko-KR" dirty="0">
              <a:solidFill>
                <a:srgbClr val="0000FF"/>
              </a:solidFill>
            </a:endParaRPr>
          </a:p>
          <a:p>
            <a:pPr lvl="1"/>
            <a:endParaRPr lang="en-US" altLang="ko-KR" dirty="0"/>
          </a:p>
          <a:p>
            <a:r>
              <a:rPr lang="en-US" altLang="ko-KR" dirty="0"/>
              <a:t>RTOS</a:t>
            </a:r>
            <a:endParaRPr lang="en-US" altLang="ko-KR" dirty="0">
              <a:latin typeface="Segoe UI" panose="020B0502040204020203" pitchFamily="34" charset="0"/>
            </a:endParaRPr>
          </a:p>
          <a:p>
            <a:pPr lvl="1"/>
            <a:r>
              <a:rPr lang="en-US" altLang="ko-KR" dirty="0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RTOS </a:t>
            </a:r>
            <a:r>
              <a:rPr lang="ko-KR" altLang="en-US" dirty="0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미들웨어</a:t>
            </a:r>
            <a:endParaRPr lang="ko-KR" altLang="en-US" dirty="0">
              <a:solidFill>
                <a:srgbClr val="0000FF"/>
              </a:solidFill>
            </a:endParaRPr>
          </a:p>
          <a:p>
            <a:pPr lvl="1"/>
            <a:r>
              <a:rPr lang="en-US" altLang="ko-KR" dirty="0" err="1">
                <a:solidFill>
                  <a:srgbClr val="0000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FreeRTOS</a:t>
            </a:r>
            <a:r>
              <a:rPr lang="en-US" altLang="ko-KR" dirty="0">
                <a:solidFill>
                  <a:srgbClr val="0000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dirty="0">
                <a:solidFill>
                  <a:srgbClr val="0000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미들웨어</a:t>
            </a:r>
            <a:endParaRPr lang="ko-KR" altLang="en-US" dirty="0">
              <a:solidFill>
                <a:srgbClr val="0000FF"/>
              </a:solidFill>
            </a:endParaRPr>
          </a:p>
          <a:p>
            <a:pPr lvl="1"/>
            <a:r>
              <a:rPr lang="en-US" altLang="ko-KR" dirty="0">
                <a:solidFill>
                  <a:srgbClr val="0000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Embedded C</a:t>
            </a:r>
            <a:r>
              <a:rPr lang="ko-KR" altLang="en-US" dirty="0">
                <a:solidFill>
                  <a:srgbClr val="0000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용 </a:t>
            </a:r>
            <a:r>
              <a:rPr lang="en-US" altLang="ko-KR" dirty="0">
                <a:solidFill>
                  <a:srgbClr val="0000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SDK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endParaRPr lang="en-US" altLang="ko-KR" dirty="0"/>
          </a:p>
          <a:p>
            <a:r>
              <a:rPr lang="en-US" altLang="ko-KR" dirty="0"/>
              <a:t>Communication Protocol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MQTT </a:t>
            </a:r>
            <a:r>
              <a:rPr lang="ko-KR" altLang="en-US" dirty="0">
                <a:solidFill>
                  <a:srgbClr val="0000FF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프로토콜 직접 사용</a:t>
            </a:r>
            <a:r>
              <a:rPr lang="en-US" altLang="ko-KR" dirty="0">
                <a:solidFill>
                  <a:srgbClr val="0000FF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ko-KR" altLang="en-US" dirty="0">
                <a:solidFill>
                  <a:srgbClr val="0000FF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디바이스로</a:t>
            </a:r>
            <a:r>
              <a:rPr lang="en-US" altLang="ko-KR" dirty="0">
                <a:solidFill>
                  <a:srgbClr val="0000FF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  <a:p>
            <a:pPr lvl="1"/>
            <a:r>
              <a:rPr lang="en-US" altLang="ko-KR" dirty="0">
                <a:solidFill>
                  <a:srgbClr val="0000FF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AMQP </a:t>
            </a:r>
            <a:r>
              <a:rPr lang="ko-KR" altLang="en-US" dirty="0">
                <a:solidFill>
                  <a:srgbClr val="0000FF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프로토콜을 직접 사용</a:t>
            </a:r>
            <a:r>
              <a:rPr lang="en-US" altLang="ko-KR" dirty="0">
                <a:solidFill>
                  <a:srgbClr val="0000FF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ko-KR" altLang="en-US" dirty="0">
                <a:solidFill>
                  <a:srgbClr val="0000FF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디바이스로</a:t>
            </a:r>
            <a:r>
              <a:rPr lang="en-US" altLang="ko-KR" dirty="0">
                <a:solidFill>
                  <a:srgbClr val="0000FF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Azure IoT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749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디바이스 연결</a:t>
            </a:r>
            <a:endParaRPr lang="en-US" altLang="ko-KR" dirty="0"/>
          </a:p>
          <a:p>
            <a:pPr lvl="1"/>
            <a:r>
              <a:rPr lang="ko-KR" altLang="en-US" dirty="0"/>
              <a:t>인터페이스 </a:t>
            </a:r>
            <a:r>
              <a:rPr lang="en-US" altLang="ko-KR" dirty="0"/>
              <a:t>@ID </a:t>
            </a:r>
            <a:r>
              <a:rPr lang="ko-KR" altLang="en-US" dirty="0"/>
              <a:t>등록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raspberry pi </a:t>
            </a:r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E2D4AC6-55FD-4C61-C3EC-1C3F9919A19A}"/>
              </a:ext>
            </a:extLst>
          </p:cNvPr>
          <p:cNvGrpSpPr/>
          <p:nvPr/>
        </p:nvGrpSpPr>
        <p:grpSpPr>
          <a:xfrm>
            <a:off x="2347621" y="1658937"/>
            <a:ext cx="7658642" cy="3932206"/>
            <a:chOff x="823621" y="1658937"/>
            <a:chExt cx="7658642" cy="393220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6F19AE5-30E2-BA11-7801-63094B902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621" y="1658937"/>
              <a:ext cx="6245475" cy="336717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E45CA9-2CC4-2B85-E894-219A3EBB50AD}"/>
                </a:ext>
              </a:extLst>
            </p:cNvPr>
            <p:cNvSpPr txBox="1"/>
            <p:nvPr/>
          </p:nvSpPr>
          <p:spPr>
            <a:xfrm>
              <a:off x="5540540" y="5314144"/>
              <a:ext cx="29417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interface_id</a:t>
              </a:r>
              <a:r>
                <a:rPr lang="en-US" altLang="ko-KR" sz="1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dtmi:iotNetwork</a:t>
              </a:r>
              <a:r>
                <a:rPr lang="en-US" altLang="ko-KR" sz="12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…</a:t>
              </a:r>
              <a:endPara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76F9DF7-B796-0ADB-8A09-7A6EC97F8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3779" y="4896853"/>
              <a:ext cx="642268" cy="417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195959F-974B-BA5F-E6E1-923899834CA9}"/>
                </a:ext>
              </a:extLst>
            </p:cNvPr>
            <p:cNvSpPr/>
            <p:nvPr/>
          </p:nvSpPr>
          <p:spPr>
            <a:xfrm>
              <a:off x="840594" y="2710100"/>
              <a:ext cx="765389" cy="15909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9481100-E337-E3BF-310A-183D457B4EEF}"/>
                </a:ext>
              </a:extLst>
            </p:cNvPr>
            <p:cNvSpPr/>
            <p:nvPr/>
          </p:nvSpPr>
          <p:spPr>
            <a:xfrm>
              <a:off x="1889346" y="3237574"/>
              <a:ext cx="765389" cy="15909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D7058D-C0AA-45AF-153F-C877FAC8913E}"/>
                </a:ext>
              </a:extLst>
            </p:cNvPr>
            <p:cNvSpPr/>
            <p:nvPr/>
          </p:nvSpPr>
          <p:spPr>
            <a:xfrm>
              <a:off x="4177095" y="3355468"/>
              <a:ext cx="392765" cy="15909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269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20626" y="908721"/>
            <a:ext cx="8351838" cy="5306343"/>
          </a:xfrm>
        </p:spPr>
        <p:txBody>
          <a:bodyPr>
            <a:normAutofit/>
          </a:bodyPr>
          <a:lstStyle/>
          <a:p>
            <a:r>
              <a:rPr lang="en-US" altLang="ko-KR" dirty="0"/>
              <a:t>Azure IoT central </a:t>
            </a:r>
            <a:r>
              <a:rPr lang="ko-KR" altLang="en-US" dirty="0"/>
              <a:t>패키지 설치</a:t>
            </a:r>
            <a:r>
              <a:rPr lang="en-US" altLang="ko-KR" dirty="0"/>
              <a:t>(</a:t>
            </a:r>
            <a:r>
              <a:rPr lang="ko-KR" altLang="en-US" dirty="0" err="1"/>
              <a:t>라즈베리파이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hlinkClick r:id="rId2"/>
              </a:rPr>
              <a:t>https://github.com/Azure/iot-central-python-client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highlight>
                  <a:srgbClr val="C0C0C0"/>
                </a:highlight>
              </a:rPr>
              <a:t>~ $ pip install </a:t>
            </a:r>
            <a:r>
              <a:rPr lang="en-US" altLang="ko-KR" dirty="0" err="1">
                <a:highlight>
                  <a:srgbClr val="C0C0C0"/>
                </a:highlight>
              </a:rPr>
              <a:t>iotc</a:t>
            </a:r>
            <a:endParaRPr lang="en-US" altLang="ko-KR" dirty="0">
              <a:highlight>
                <a:srgbClr val="C0C0C0"/>
              </a:highlight>
            </a:endParaRPr>
          </a:p>
          <a:p>
            <a:pPr marL="457200" lvl="1" indent="0">
              <a:buNone/>
            </a:pPr>
            <a:endParaRPr lang="en-US" altLang="ko-KR" dirty="0">
              <a:highlight>
                <a:srgbClr val="C0C0C0"/>
              </a:highlight>
            </a:endParaRPr>
          </a:p>
          <a:p>
            <a:r>
              <a:rPr lang="ko-KR" altLang="en-US" dirty="0"/>
              <a:t>샘플 프로그램 실행</a:t>
            </a:r>
            <a:r>
              <a:rPr lang="en-US" altLang="ko-KR" dirty="0"/>
              <a:t>(</a:t>
            </a:r>
            <a:r>
              <a:rPr lang="ko-KR" altLang="en-US" dirty="0" err="1"/>
              <a:t>라즈베리파이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en-US" altLang="ko-KR" dirty="0">
                <a:highlight>
                  <a:srgbClr val="C0C0C0"/>
                </a:highlight>
              </a:rPr>
              <a:t>~ $ python3</a:t>
            </a:r>
            <a:r>
              <a:rPr lang="ko-KR" altLang="en-US" dirty="0">
                <a:highlight>
                  <a:srgbClr val="C0C0C0"/>
                </a:highlight>
              </a:rPr>
              <a:t> </a:t>
            </a:r>
            <a:r>
              <a:rPr lang="en-US" altLang="ko-KR" dirty="0">
                <a:highlight>
                  <a:srgbClr val="C0C0C0"/>
                </a:highlight>
              </a:rPr>
              <a:t>azure_sample.py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raspberry pi </a:t>
            </a:r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40DD29-8D50-87EF-A7D1-E6F60D8BC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884" y="3003348"/>
            <a:ext cx="7557025" cy="251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32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원격 분석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 err="1">
                <a:sym typeface="Wingdings" panose="05000000000000000000" pitchFamily="2" charset="2"/>
              </a:rPr>
              <a:t>라즈베리파이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Azure IoT Central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모니터링 결과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raspberry pi </a:t>
            </a:r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E315D4C-9C07-8163-29E9-CE0094214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237" y="1324339"/>
            <a:ext cx="4788391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02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sym typeface="Wingdings" panose="05000000000000000000" pitchFamily="2" charset="2"/>
              </a:rPr>
              <a:t>명령</a:t>
            </a:r>
            <a:r>
              <a:rPr lang="en-US" altLang="ko-KR" sz="1800" dirty="0">
                <a:sym typeface="Wingdings" panose="05000000000000000000" pitchFamily="2" charset="2"/>
              </a:rPr>
              <a:t>(</a:t>
            </a:r>
            <a:r>
              <a:rPr lang="en-US" altLang="ko-KR" sz="1800" dirty="0"/>
              <a:t>Azure IoT Central 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 err="1">
                <a:sym typeface="Wingdings" panose="05000000000000000000" pitchFamily="2" charset="2"/>
              </a:rPr>
              <a:t>라즈베리파이</a:t>
            </a:r>
            <a:r>
              <a:rPr lang="en-US" altLang="ko-KR" sz="1800" dirty="0">
                <a:sym typeface="Wingdings" panose="05000000000000000000" pitchFamily="2" charset="2"/>
              </a:rPr>
              <a:t>) </a:t>
            </a:r>
            <a:r>
              <a:rPr lang="ko-KR" altLang="en-US" sz="1800" dirty="0">
                <a:sym typeface="Wingdings" panose="05000000000000000000" pitchFamily="2" charset="2"/>
              </a:rPr>
              <a:t>전송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명령 수신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 err="1">
                <a:sym typeface="Wingdings" panose="05000000000000000000" pitchFamily="2" charset="2"/>
              </a:rPr>
              <a:t>라즈베리파이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raspberry pi </a:t>
            </a:r>
            <a:r>
              <a:rPr lang="ko-KR" altLang="en-US" dirty="0"/>
              <a:t>실습</a:t>
            </a:r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C222634-C234-1615-4FD7-5795A820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263" y="5470866"/>
            <a:ext cx="6560286" cy="63672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8094AE6-030D-81B6-F428-1D3C5EA94B3D}"/>
              </a:ext>
            </a:extLst>
          </p:cNvPr>
          <p:cNvGrpSpPr/>
          <p:nvPr/>
        </p:nvGrpSpPr>
        <p:grpSpPr>
          <a:xfrm>
            <a:off x="2338264" y="1336295"/>
            <a:ext cx="6250555" cy="3692273"/>
            <a:chOff x="814263" y="1336294"/>
            <a:chExt cx="6250555" cy="369227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EDAAFD-0CA3-2A4D-4A5A-AF59F180B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263" y="1336295"/>
              <a:ext cx="6245475" cy="2007577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96A8DF4-04AA-CC82-F755-20DED430F933}"/>
                </a:ext>
              </a:extLst>
            </p:cNvPr>
            <p:cNvSpPr/>
            <p:nvPr/>
          </p:nvSpPr>
          <p:spPr>
            <a:xfrm>
              <a:off x="2759775" y="2083153"/>
              <a:ext cx="392765" cy="15909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CAD11F7-C085-A40E-5A25-43F9AEE8E125}"/>
                </a:ext>
              </a:extLst>
            </p:cNvPr>
            <p:cNvGrpSpPr/>
            <p:nvPr/>
          </p:nvGrpSpPr>
          <p:grpSpPr>
            <a:xfrm>
              <a:off x="4419600" y="1336294"/>
              <a:ext cx="2645218" cy="3692273"/>
              <a:chOff x="4648200" y="1276135"/>
              <a:chExt cx="2416618" cy="3373186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1F16094-4446-5AB0-6BD3-00DA3EA387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3340" t="3673" b="37334"/>
              <a:stretch/>
            </p:blipFill>
            <p:spPr>
              <a:xfrm>
                <a:off x="4648200" y="1276135"/>
                <a:ext cx="2416618" cy="313330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78367163-F44F-AE6F-56EA-F098C24205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3340" t="95356" b="128"/>
              <a:stretch/>
            </p:blipFill>
            <p:spPr>
              <a:xfrm>
                <a:off x="4648200" y="4409440"/>
                <a:ext cx="2416618" cy="239881"/>
              </a:xfrm>
              <a:prstGeom prst="rect">
                <a:avLst/>
              </a:prstGeom>
            </p:spPr>
          </p:pic>
        </p:grp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B52BD64-0008-AAD6-D1EF-193F0A701CC1}"/>
                </a:ext>
              </a:extLst>
            </p:cNvPr>
            <p:cNvSpPr/>
            <p:nvPr/>
          </p:nvSpPr>
          <p:spPr>
            <a:xfrm>
              <a:off x="4503252" y="4825958"/>
              <a:ext cx="522771" cy="15909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6640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규칙 생성</a:t>
            </a:r>
            <a:endParaRPr lang="en-US" altLang="ko-KR" dirty="0"/>
          </a:p>
          <a:p>
            <a:pPr lvl="1"/>
            <a:r>
              <a:rPr lang="ko-KR" altLang="en-US" dirty="0"/>
              <a:t>특정 조건에 이벤트 실행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raspberry pi </a:t>
            </a:r>
            <a:r>
              <a:rPr lang="ko-KR" altLang="en-US" dirty="0"/>
              <a:t>실습</a:t>
            </a:r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38BE03-6D25-5731-A201-4741E6B8245A}"/>
              </a:ext>
            </a:extLst>
          </p:cNvPr>
          <p:cNvGrpSpPr/>
          <p:nvPr/>
        </p:nvGrpSpPr>
        <p:grpSpPr>
          <a:xfrm>
            <a:off x="2309777" y="1643732"/>
            <a:ext cx="6872318" cy="4725566"/>
            <a:chOff x="785777" y="1643732"/>
            <a:chExt cx="6872318" cy="472556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4BCE4D-EDD5-4C55-AD95-A220D215C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072" y="1643732"/>
              <a:ext cx="6870023" cy="4725566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4DD4C70-249E-E08A-912E-4053138E7DF1}"/>
                </a:ext>
              </a:extLst>
            </p:cNvPr>
            <p:cNvSpPr/>
            <p:nvPr/>
          </p:nvSpPr>
          <p:spPr>
            <a:xfrm>
              <a:off x="785777" y="4621421"/>
              <a:ext cx="695808" cy="15909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BD322B-B528-69EB-CA2E-C39914692AB7}"/>
                </a:ext>
              </a:extLst>
            </p:cNvPr>
            <p:cNvSpPr/>
            <p:nvPr/>
          </p:nvSpPr>
          <p:spPr>
            <a:xfrm>
              <a:off x="1961083" y="2084763"/>
              <a:ext cx="575048" cy="15909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4449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규칙 생성</a:t>
            </a:r>
            <a:endParaRPr lang="en-US" altLang="ko-KR" dirty="0"/>
          </a:p>
          <a:p>
            <a:pPr lvl="1"/>
            <a:r>
              <a:rPr lang="ko-KR" altLang="en-US" dirty="0"/>
              <a:t>이벤트 생성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Central</a:t>
            </a:r>
            <a:r>
              <a:rPr lang="ko-KR" altLang="en-US" dirty="0"/>
              <a:t> </a:t>
            </a:r>
            <a:r>
              <a:rPr lang="en-US" altLang="ko-KR" dirty="0"/>
              <a:t>to raspberry pi </a:t>
            </a:r>
            <a:r>
              <a:rPr lang="ko-KR" altLang="en-US" dirty="0"/>
              <a:t>실습</a:t>
            </a:r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334C18-7CBA-A94D-2ABE-D61A54C1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967" y="1634795"/>
            <a:ext cx="4622158" cy="51525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42045A-3F3C-10B5-3B63-2C61CD0B8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116" y="1634795"/>
            <a:ext cx="2821434" cy="5152516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49001AF-0B4F-E475-081F-760EE2990026}"/>
              </a:ext>
            </a:extLst>
          </p:cNvPr>
          <p:cNvSpPr/>
          <p:nvPr/>
        </p:nvSpPr>
        <p:spPr>
          <a:xfrm>
            <a:off x="2384946" y="1643215"/>
            <a:ext cx="183227" cy="10866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850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응용 실습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7E5F81D8-E490-671E-053E-7DFA9B90EF6E}"/>
              </a:ext>
            </a:extLst>
          </p:cNvPr>
          <p:cNvSpPr txBox="1">
            <a:spLocks/>
          </p:cNvSpPr>
          <p:nvPr/>
        </p:nvSpPr>
        <p:spPr>
          <a:xfrm>
            <a:off x="1920626" y="936432"/>
            <a:ext cx="8351838" cy="90194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1" fontAlgn="base" latin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1" fontAlgn="base" latin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rtl="0" eaLnBrk="1" fontAlgn="base" latin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rtl="0" eaLnBrk="1" fontAlgn="base" latin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rtl="0" eaLnBrk="1" fontAlgn="base" latin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ko-KR" altLang="en-US" sz="1600" b="0" dirty="0"/>
              <a:t>명령 전송을 통해 초음파 센서로 거리 측정을 시작하고 종료할 수 있다</a:t>
            </a:r>
            <a:r>
              <a:rPr lang="en-US" altLang="ko-KR" sz="1600" b="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b="0" dirty="0"/>
              <a:t>측정한 거리 값을 </a:t>
            </a:r>
            <a:r>
              <a:rPr lang="en-US" altLang="ko-KR" sz="1600" b="0" dirty="0"/>
              <a:t>1</a:t>
            </a:r>
            <a:r>
              <a:rPr lang="ko-KR" altLang="en-US" sz="1600" b="0" dirty="0"/>
              <a:t>초에 </a:t>
            </a:r>
            <a:r>
              <a:rPr lang="en-US" altLang="ko-KR" sz="1600" b="0" dirty="0"/>
              <a:t>1</a:t>
            </a:r>
            <a:r>
              <a:rPr lang="ko-KR" altLang="en-US" sz="1600" b="0" dirty="0"/>
              <a:t>번씩 원격 분석으로 </a:t>
            </a:r>
            <a:r>
              <a:rPr lang="en-US" altLang="ko-KR" sz="1600" b="0" dirty="0"/>
              <a:t>Azure IoT Central</a:t>
            </a:r>
            <a:r>
              <a:rPr lang="ko-KR" altLang="en-US" sz="1600" b="0" dirty="0"/>
              <a:t>에 전송한다</a:t>
            </a:r>
            <a:r>
              <a:rPr lang="en-US" altLang="ko-KR" sz="1600" b="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b="0" dirty="0"/>
              <a:t>측정한 거리가 </a:t>
            </a:r>
            <a:r>
              <a:rPr lang="en-US" altLang="ko-KR" sz="1600" b="0" dirty="0"/>
              <a:t>30cm </a:t>
            </a:r>
            <a:r>
              <a:rPr lang="ko-KR" altLang="en-US" sz="1600" b="0" dirty="0"/>
              <a:t>이하이면 이메일을 통해 알림을 전달한다</a:t>
            </a:r>
            <a:r>
              <a:rPr lang="en-US" altLang="ko-KR" sz="1600" b="0" dirty="0"/>
              <a:t>.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25C7C04-C284-A78A-AE58-F1CD4D874401}"/>
              </a:ext>
            </a:extLst>
          </p:cNvPr>
          <p:cNvGrpSpPr/>
          <p:nvPr/>
        </p:nvGrpSpPr>
        <p:grpSpPr>
          <a:xfrm>
            <a:off x="2389046" y="2307112"/>
            <a:ext cx="7360738" cy="1853883"/>
            <a:chOff x="642461" y="2980883"/>
            <a:chExt cx="7360738" cy="185388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C2489E2-8860-375F-69B3-7E047249D268}"/>
                </a:ext>
              </a:extLst>
            </p:cNvPr>
            <p:cNvGrpSpPr/>
            <p:nvPr/>
          </p:nvGrpSpPr>
          <p:grpSpPr>
            <a:xfrm>
              <a:off x="654536" y="2980883"/>
              <a:ext cx="1356508" cy="1445858"/>
              <a:chOff x="654536" y="2980883"/>
              <a:chExt cx="1356508" cy="1445858"/>
            </a:xfrm>
          </p:grpSpPr>
          <p:pic>
            <p:nvPicPr>
              <p:cNvPr id="13" name="Picture 6" descr="hc-sr04ì ëí ì´ë¯¸ì§ ê²ìê²°ê³¼">
                <a:extLst>
                  <a:ext uri="{FF2B5EF4-FFF2-40B4-BE49-F238E27FC236}">
                    <a16:creationId xmlns:a16="http://schemas.microsoft.com/office/drawing/2014/main" id="{37BE4E05-AB40-445A-A5C9-213CFA9B29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536" y="2980883"/>
                <a:ext cx="936086" cy="553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0" descr="ê´ë ¨ ì´ë¯¸ì§">
                <a:extLst>
                  <a:ext uri="{FF2B5EF4-FFF2-40B4-BE49-F238E27FC236}">
                    <a16:creationId xmlns:a16="http://schemas.microsoft.com/office/drawing/2014/main" id="{20F77CB2-4359-A060-9F29-27AAA1FB4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536" y="3534344"/>
                <a:ext cx="1356508" cy="8923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 descr="IoT Hub | Microsoft Azure Mono">
              <a:extLst>
                <a:ext uri="{FF2B5EF4-FFF2-40B4-BE49-F238E27FC236}">
                  <a16:creationId xmlns:a16="http://schemas.microsoft.com/office/drawing/2014/main" id="{A814899C-3C19-1B37-AA04-29695CE2BB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603" y="3009000"/>
              <a:ext cx="1398921" cy="1417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FE48AF1-9618-15EF-807F-740F88DADD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9714" y="3434000"/>
              <a:ext cx="764220" cy="3093"/>
            </a:xfrm>
            <a:prstGeom prst="straightConnector1">
              <a:avLst/>
            </a:prstGeom>
            <a:ln w="57150" cap="rnd">
              <a:headEnd w="med" len="med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060FFBA-1713-8248-CB80-667D04B42B03}"/>
                </a:ext>
              </a:extLst>
            </p:cNvPr>
            <p:cNvSpPr/>
            <p:nvPr/>
          </p:nvSpPr>
          <p:spPr>
            <a:xfrm>
              <a:off x="2266094" y="3808605"/>
              <a:ext cx="12223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latin typeface="+mn-ea"/>
                </a:rPr>
                <a:t>2. telemetry</a:t>
              </a:r>
              <a:endParaRPr lang="ko-KR" altLang="en-US" dirty="0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823DFC7-2F2D-393F-6F0E-6CB0DF1568A6}"/>
                </a:ext>
              </a:extLst>
            </p:cNvPr>
            <p:cNvCxnSpPr>
              <a:cxnSpLocks/>
            </p:cNvCxnSpPr>
            <p:nvPr/>
          </p:nvCxnSpPr>
          <p:spPr>
            <a:xfrm>
              <a:off x="2540522" y="3728773"/>
              <a:ext cx="763200" cy="0"/>
            </a:xfrm>
            <a:prstGeom prst="straightConnector1">
              <a:avLst/>
            </a:prstGeom>
            <a:ln w="57150" cap="rnd">
              <a:headEnd w="med" len="med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AACB3D-8AAC-54B7-F4C3-F1E3D71EB187}"/>
                </a:ext>
              </a:extLst>
            </p:cNvPr>
            <p:cNvSpPr/>
            <p:nvPr/>
          </p:nvSpPr>
          <p:spPr>
            <a:xfrm>
              <a:off x="2249126" y="3057379"/>
              <a:ext cx="124585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latin typeface="+mn-ea"/>
                </a:rPr>
                <a:t>1. command</a:t>
              </a:r>
              <a:endParaRPr lang="ko-KR" altLang="en-US" dirty="0"/>
            </a:p>
          </p:txBody>
        </p:sp>
        <p:pic>
          <p:nvPicPr>
            <p:cNvPr id="1028" name="Picture 4" descr="mail server&quot; Icon - Download for free – Iconduck">
              <a:extLst>
                <a:ext uri="{FF2B5EF4-FFF2-40B4-BE49-F238E27FC236}">
                  <a16:creationId xmlns:a16="http://schemas.microsoft.com/office/drawing/2014/main" id="{3630B91B-9F8D-7BB4-904D-1B079695C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400" y="3072598"/>
              <a:ext cx="1318209" cy="1312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7E66B0EA-1C4E-EE2D-75EE-12CC455518A7}"/>
                </a:ext>
              </a:extLst>
            </p:cNvPr>
            <p:cNvCxnSpPr>
              <a:cxnSpLocks/>
            </p:cNvCxnSpPr>
            <p:nvPr/>
          </p:nvCxnSpPr>
          <p:spPr>
            <a:xfrm>
              <a:off x="5628627" y="3616478"/>
              <a:ext cx="763200" cy="0"/>
            </a:xfrm>
            <a:prstGeom prst="straightConnector1">
              <a:avLst/>
            </a:prstGeom>
            <a:ln w="57150" cap="rnd">
              <a:headEnd w="med" len="med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FB0DF91-ED75-CD9A-167D-EA0DFE8B5E41}"/>
                </a:ext>
              </a:extLst>
            </p:cNvPr>
            <p:cNvSpPr/>
            <p:nvPr/>
          </p:nvSpPr>
          <p:spPr>
            <a:xfrm>
              <a:off x="5622698" y="3226567"/>
              <a:ext cx="7269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latin typeface="+mn-ea"/>
                </a:rPr>
                <a:t>3. rule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573236-6C35-20CC-C7BC-39FF36048BF1}"/>
                </a:ext>
              </a:extLst>
            </p:cNvPr>
            <p:cNvSpPr txBox="1"/>
            <p:nvPr/>
          </p:nvSpPr>
          <p:spPr>
            <a:xfrm>
              <a:off x="642461" y="4526989"/>
              <a:ext cx="1274387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+mn-ea"/>
                </a:rPr>
                <a:t>Raspberry Pi</a:t>
              </a:r>
              <a:endParaRPr lang="ko-KR" altLang="en-US" sz="1400" b="1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4C0E48-83E2-C626-C074-E723E6D21E96}"/>
                </a:ext>
              </a:extLst>
            </p:cNvPr>
            <p:cNvSpPr txBox="1"/>
            <p:nvPr/>
          </p:nvSpPr>
          <p:spPr>
            <a:xfrm>
              <a:off x="3610777" y="4523426"/>
              <a:ext cx="1682577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+mn-ea"/>
                </a:rPr>
                <a:t>Azure IoT Central</a:t>
              </a:r>
              <a:endParaRPr lang="ko-KR" altLang="en-US" sz="1400" b="1" dirty="0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58F755-A2AD-689A-168A-878120EAFE1A}"/>
                </a:ext>
              </a:extLst>
            </p:cNvPr>
            <p:cNvSpPr txBox="1"/>
            <p:nvPr/>
          </p:nvSpPr>
          <p:spPr>
            <a:xfrm>
              <a:off x="6860579" y="4523425"/>
              <a:ext cx="1142620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+mn-ea"/>
                </a:rPr>
                <a:t>Mail server</a:t>
              </a:r>
              <a:endParaRPr lang="ko-KR" altLang="en-US" sz="14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107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287" y="902705"/>
            <a:ext cx="8351838" cy="5306343"/>
          </a:xfrm>
        </p:spPr>
        <p:txBody>
          <a:bodyPr>
            <a:normAutofit/>
          </a:bodyPr>
          <a:lstStyle/>
          <a:p>
            <a:r>
              <a:rPr lang="ko-KR" altLang="en-US" dirty="0"/>
              <a:t>앱 다운로드</a:t>
            </a:r>
            <a:endParaRPr lang="en-US" altLang="ko-KR" dirty="0"/>
          </a:p>
          <a:p>
            <a:pPr lvl="1"/>
            <a:r>
              <a:rPr lang="en-US" altLang="ko-KR" dirty="0"/>
              <a:t>Android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dirty="0">
                <a:hlinkClick r:id="rId2"/>
              </a:rPr>
              <a:t>https://play.google.com/store/apps/details?id=com.iot_pnp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en-US" altLang="ko-KR" dirty="0" err="1"/>
              <a:t>ios</a:t>
            </a:r>
            <a:endParaRPr lang="en-US" altLang="ko-KR" dirty="0"/>
          </a:p>
          <a:p>
            <a:pPr lvl="2"/>
            <a:r>
              <a:rPr lang="en-US" altLang="ko-KR" dirty="0">
                <a:hlinkClick r:id="rId3"/>
              </a:rPr>
              <a:t>https://apps.apple.com/us/app/iot-plug-and-play/id1563783687</a:t>
            </a:r>
            <a:endParaRPr lang="en-US" altLang="ko-KR" dirty="0"/>
          </a:p>
          <a:p>
            <a:pPr lvl="1"/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dirty="0"/>
              <a:t>Azure </a:t>
            </a:r>
            <a:r>
              <a:rPr lang="ko-KR" altLang="en-US" dirty="0"/>
              <a:t>가입</a:t>
            </a:r>
            <a:endParaRPr lang="en-US" altLang="ko-KR" dirty="0"/>
          </a:p>
          <a:p>
            <a:pPr lvl="1"/>
            <a:r>
              <a:rPr lang="ko-KR" altLang="en-US" dirty="0"/>
              <a:t>가입하면 </a:t>
            </a:r>
            <a:r>
              <a:rPr lang="en-US" altLang="ko-KR" dirty="0"/>
              <a:t>200$ credit </a:t>
            </a:r>
            <a:r>
              <a:rPr lang="ko-KR" altLang="en-US" dirty="0"/>
              <a:t>제공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Azure IoT </a:t>
            </a:r>
            <a:r>
              <a:rPr lang="ko-KR" altLang="en-US" dirty="0"/>
              <a:t>환경설정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62A5A60-6B35-495C-41A0-A666494C23CA}"/>
              </a:ext>
            </a:extLst>
          </p:cNvPr>
          <p:cNvGrpSpPr/>
          <p:nvPr/>
        </p:nvGrpSpPr>
        <p:grpSpPr>
          <a:xfrm>
            <a:off x="2359652" y="3555875"/>
            <a:ext cx="7990482" cy="2808830"/>
            <a:chOff x="835652" y="3555875"/>
            <a:chExt cx="7990482" cy="280883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CC66462-98D2-A9F8-104F-8AE33D1AC748}"/>
                </a:ext>
              </a:extLst>
            </p:cNvPr>
            <p:cNvGrpSpPr/>
            <p:nvPr/>
          </p:nvGrpSpPr>
          <p:grpSpPr>
            <a:xfrm>
              <a:off x="835652" y="3555875"/>
              <a:ext cx="6245476" cy="2764768"/>
              <a:chOff x="842215" y="3267947"/>
              <a:chExt cx="6870023" cy="304124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D4616C7-8AF4-E61E-0ABC-588725D25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2215" y="3267947"/>
                <a:ext cx="6870023" cy="3041245"/>
              </a:xfrm>
              <a:prstGeom prst="rect">
                <a:avLst/>
              </a:prstGeom>
            </p:spPr>
          </p:pic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5A2FCA48-E365-7D77-22F8-88B8794DA105}"/>
                  </a:ext>
                </a:extLst>
              </p:cNvPr>
              <p:cNvSpPr/>
              <p:nvPr/>
            </p:nvSpPr>
            <p:spPr>
              <a:xfrm>
                <a:off x="1660358" y="5029200"/>
                <a:ext cx="878306" cy="312822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3C78305-42E5-36E7-2E95-F45FF85FE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1805" y="4050953"/>
              <a:ext cx="2804329" cy="2269690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414A2D4-475A-499D-A52B-8C19BCF05FFE}"/>
                </a:ext>
              </a:extLst>
            </p:cNvPr>
            <p:cNvSpPr/>
            <p:nvPr/>
          </p:nvSpPr>
          <p:spPr>
            <a:xfrm>
              <a:off x="6893364" y="5498433"/>
              <a:ext cx="1029429" cy="86627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537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287" y="902705"/>
            <a:ext cx="8351838" cy="5306343"/>
          </a:xfrm>
        </p:spPr>
        <p:txBody>
          <a:bodyPr>
            <a:normAutofit/>
          </a:bodyPr>
          <a:lstStyle/>
          <a:p>
            <a:r>
              <a:rPr lang="en-US" altLang="ko-KR" dirty="0"/>
              <a:t>Azure portal</a:t>
            </a:r>
          </a:p>
          <a:p>
            <a:pPr lvl="1"/>
            <a:r>
              <a:rPr lang="en-US" altLang="ko-KR" dirty="0">
                <a:hlinkClick r:id="rId2"/>
              </a:rPr>
              <a:t>https://portal.azure.com/#home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Azure IoT </a:t>
            </a:r>
            <a:r>
              <a:rPr lang="ko-KR" altLang="en-US" dirty="0"/>
              <a:t>환경설정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A89EE3-5059-C325-C909-7EA31438E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536"/>
          <a:stretch/>
        </p:blipFill>
        <p:spPr>
          <a:xfrm>
            <a:off x="2347621" y="1783439"/>
            <a:ext cx="5288422" cy="43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9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/>
              <a:t>Azure IoT Central</a:t>
            </a:r>
            <a:endParaRPr lang="en-US" altLang="ko-KR" sz="1600" dirty="0">
              <a:solidFill>
                <a:srgbClr val="0000FF"/>
              </a:solidFill>
            </a:endParaRPr>
          </a:p>
          <a:p>
            <a:pPr lvl="1"/>
            <a:r>
              <a:rPr lang="en-US" altLang="ko-KR" sz="1200" dirty="0"/>
              <a:t>IoT </a:t>
            </a:r>
            <a:r>
              <a:rPr lang="ko-KR" altLang="en-US" sz="1200" dirty="0"/>
              <a:t>솔루션의 개발</a:t>
            </a:r>
            <a:r>
              <a:rPr lang="en-US" altLang="ko-KR" sz="1200" dirty="0"/>
              <a:t>, </a:t>
            </a:r>
            <a:r>
              <a:rPr lang="ko-KR" altLang="en-US" sz="1200" dirty="0"/>
              <a:t>관리</a:t>
            </a:r>
            <a:r>
              <a:rPr lang="en-US" altLang="ko-KR" sz="1200" dirty="0"/>
              <a:t>, </a:t>
            </a:r>
            <a:r>
              <a:rPr lang="ko-KR" altLang="en-US" sz="1200" dirty="0"/>
              <a:t>유지 관리에 대한 부담과 비용을 줄이는 </a:t>
            </a:r>
            <a:r>
              <a:rPr lang="en-US" altLang="ko-KR" sz="1200" dirty="0"/>
              <a:t>IoT PaaS(</a:t>
            </a:r>
            <a:r>
              <a:rPr lang="ko-KR" altLang="en-US" sz="1200" dirty="0"/>
              <a:t>애플리케이션 </a:t>
            </a:r>
            <a:r>
              <a:rPr lang="en-US" altLang="ko-KR" sz="1200" dirty="0"/>
              <a:t>Platform as a Service)</a:t>
            </a:r>
          </a:p>
          <a:p>
            <a:r>
              <a:rPr lang="en-US" altLang="ko-KR" sz="1600" dirty="0"/>
              <a:t>IoT</a:t>
            </a:r>
            <a:r>
              <a:rPr lang="ko-KR" altLang="en-US" sz="1600" dirty="0"/>
              <a:t> </a:t>
            </a:r>
            <a:r>
              <a:rPr lang="en-US" altLang="ko-KR" sz="1600" dirty="0"/>
              <a:t>Central</a:t>
            </a:r>
            <a:r>
              <a:rPr lang="ko-KR" altLang="en-US" sz="1600" dirty="0"/>
              <a:t> 생성</a:t>
            </a:r>
            <a:endParaRPr lang="en-US" altLang="ko-KR" sz="1600" dirty="0"/>
          </a:p>
          <a:p>
            <a:pPr lvl="1"/>
            <a:r>
              <a:rPr lang="en-US" altLang="ko-KR" sz="1200" dirty="0">
                <a:sym typeface="Wingdings" panose="05000000000000000000" pitchFamily="2" charset="2"/>
              </a:rPr>
              <a:t>IoT central </a:t>
            </a:r>
            <a:r>
              <a:rPr lang="ko-KR" altLang="en-US" sz="1200" dirty="0">
                <a:sym typeface="Wingdings" panose="05000000000000000000" pitchFamily="2" charset="2"/>
              </a:rPr>
              <a:t>검색 </a:t>
            </a:r>
            <a:r>
              <a:rPr lang="en-US" altLang="ko-KR" sz="1200" dirty="0">
                <a:sym typeface="Wingdings" panose="05000000000000000000" pitchFamily="2" charset="2"/>
              </a:rPr>
              <a:t> IoT Central </a:t>
            </a:r>
            <a:r>
              <a:rPr lang="ko-KR" altLang="en-US" sz="1200" dirty="0">
                <a:sym typeface="Wingdings" panose="05000000000000000000" pitchFamily="2" charset="2"/>
              </a:rPr>
              <a:t>애플리케이션 선택</a:t>
            </a:r>
            <a:endParaRPr lang="en-US" altLang="ko-KR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Azure IoT </a:t>
            </a:r>
            <a:r>
              <a:rPr lang="ko-KR" altLang="en-US" dirty="0"/>
              <a:t>개발환경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2AF43D4-9F92-A8B2-6475-F1B8EE2A5D25}"/>
              </a:ext>
            </a:extLst>
          </p:cNvPr>
          <p:cNvGrpSpPr/>
          <p:nvPr/>
        </p:nvGrpSpPr>
        <p:grpSpPr>
          <a:xfrm>
            <a:off x="2354472" y="2139397"/>
            <a:ext cx="5185318" cy="4226100"/>
            <a:chOff x="619624" y="1660358"/>
            <a:chExt cx="5757353" cy="46923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3A1F590-04DF-F37E-9E1A-155732D4F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9624" y="1717780"/>
              <a:ext cx="5757353" cy="463489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CFEBA5F-6272-A45B-7CED-626651E20218}"/>
                </a:ext>
              </a:extLst>
            </p:cNvPr>
            <p:cNvSpPr/>
            <p:nvPr/>
          </p:nvSpPr>
          <p:spPr>
            <a:xfrm>
              <a:off x="1509963" y="1660358"/>
              <a:ext cx="685800" cy="31282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E0132E6-9945-C9E7-84E3-47ADD9AD50BE}"/>
                </a:ext>
              </a:extLst>
            </p:cNvPr>
            <p:cNvSpPr/>
            <p:nvPr/>
          </p:nvSpPr>
          <p:spPr>
            <a:xfrm>
              <a:off x="1566110" y="2411996"/>
              <a:ext cx="1971173" cy="31282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4678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IoT</a:t>
            </a:r>
            <a:r>
              <a:rPr lang="ko-KR" altLang="en-US" sz="1800" dirty="0"/>
              <a:t> </a:t>
            </a:r>
            <a:r>
              <a:rPr lang="en-US" altLang="ko-KR" sz="1800" dirty="0"/>
              <a:t>Central</a:t>
            </a:r>
            <a:r>
              <a:rPr lang="ko-KR" altLang="en-US" sz="1800" dirty="0"/>
              <a:t> 애플리케이션 만들기</a:t>
            </a:r>
            <a:endParaRPr lang="en-US" altLang="ko-KR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Azure IoT </a:t>
            </a:r>
            <a:r>
              <a:rPr lang="ko-KR" altLang="en-US" dirty="0"/>
              <a:t>개발환경 설정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B846833-F093-68D4-3194-85BD4E52A2D7}"/>
              </a:ext>
            </a:extLst>
          </p:cNvPr>
          <p:cNvGrpSpPr/>
          <p:nvPr/>
        </p:nvGrpSpPr>
        <p:grpSpPr>
          <a:xfrm>
            <a:off x="2317488" y="1621093"/>
            <a:ext cx="7557025" cy="3290963"/>
            <a:chOff x="793487" y="1374444"/>
            <a:chExt cx="7557025" cy="329096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65AAC2D-9E9D-235D-5306-03B658DC6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487" y="1374444"/>
              <a:ext cx="7557025" cy="3290963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56DFCD7-607F-4BC8-2293-7A647D22FD17}"/>
                </a:ext>
              </a:extLst>
            </p:cNvPr>
            <p:cNvSpPr/>
            <p:nvPr/>
          </p:nvSpPr>
          <p:spPr>
            <a:xfrm>
              <a:off x="3965714" y="4212402"/>
              <a:ext cx="1212569" cy="23284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6090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IoT</a:t>
            </a:r>
            <a:r>
              <a:rPr lang="ko-KR" altLang="en-US" sz="1800" dirty="0"/>
              <a:t> </a:t>
            </a:r>
            <a:r>
              <a:rPr lang="en-US" altLang="ko-KR" sz="1800" dirty="0"/>
              <a:t>Central</a:t>
            </a:r>
            <a:r>
              <a:rPr lang="ko-KR" altLang="en-US" sz="1800" dirty="0"/>
              <a:t> 애플리케이션 만들기</a:t>
            </a:r>
            <a:endParaRPr lang="en-US" altLang="ko-KR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Azure IoT </a:t>
            </a:r>
            <a:r>
              <a:rPr lang="ko-KR" altLang="en-US" dirty="0"/>
              <a:t>개발환경 설정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FBA23B-D140-EAA7-CB21-6011A66CA0FA}"/>
              </a:ext>
            </a:extLst>
          </p:cNvPr>
          <p:cNvGrpSpPr/>
          <p:nvPr/>
        </p:nvGrpSpPr>
        <p:grpSpPr>
          <a:xfrm>
            <a:off x="2335589" y="1333107"/>
            <a:ext cx="7644642" cy="4123450"/>
            <a:chOff x="811589" y="1301392"/>
            <a:chExt cx="7644642" cy="41234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47760-3F9A-94FA-A76E-49304C3AA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1291"/>
            <a:stretch/>
          </p:blipFill>
          <p:spPr>
            <a:xfrm>
              <a:off x="811589" y="1301392"/>
              <a:ext cx="7644642" cy="3778021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DC66534-79C0-2E14-8444-2E09B8DDEEDA}"/>
                </a:ext>
              </a:extLst>
            </p:cNvPr>
            <p:cNvGrpSpPr/>
            <p:nvPr/>
          </p:nvGrpSpPr>
          <p:grpSpPr>
            <a:xfrm>
              <a:off x="811589" y="4651850"/>
              <a:ext cx="6780881" cy="772992"/>
              <a:chOff x="835653" y="5624854"/>
              <a:chExt cx="6780881" cy="77299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6F09A8-D2BD-3DB8-CA55-98DFCC242FD8}"/>
                  </a:ext>
                </a:extLst>
              </p:cNvPr>
              <p:cNvSpPr txBox="1"/>
              <p:nvPr/>
            </p:nvSpPr>
            <p:spPr>
              <a:xfrm>
                <a:off x="5595228" y="5624854"/>
                <a:ext cx="20213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>
                    <a:hlinkClick r:id="rId3"/>
                  </a:rPr>
                  <a:t>https://azure.microsoft.com/ko-kr/pricing/details/iot-central/</a:t>
                </a:r>
                <a:endParaRPr lang="ko-KR" altLang="en-US" sz="1000" dirty="0"/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2D00D11-5E94-3A61-35FE-6E33D2D68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653" y="6064235"/>
                <a:ext cx="6154694" cy="333611"/>
              </a:xfrm>
              <a:prstGeom prst="rect">
                <a:avLst/>
              </a:prstGeom>
            </p:spPr>
          </p:pic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42B9E9CD-BE56-83E3-20BF-2C52E272DD13}"/>
                  </a:ext>
                </a:extLst>
              </p:cNvPr>
              <p:cNvSpPr/>
              <p:nvPr/>
            </p:nvSpPr>
            <p:spPr>
              <a:xfrm>
                <a:off x="1926362" y="6163055"/>
                <a:ext cx="774728" cy="183603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724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IoT</a:t>
            </a:r>
            <a:r>
              <a:rPr lang="ko-KR" altLang="en-US" sz="1800" dirty="0"/>
              <a:t> </a:t>
            </a:r>
            <a:r>
              <a:rPr lang="en-US" altLang="ko-KR" sz="1800" dirty="0"/>
              <a:t>Central</a:t>
            </a:r>
            <a:r>
              <a:rPr lang="ko-KR" altLang="en-US" sz="1800" dirty="0"/>
              <a:t> 애플리케이션 시작</a:t>
            </a:r>
            <a:endParaRPr lang="en-US" altLang="ko-KR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Azure IoT </a:t>
            </a:r>
            <a:r>
              <a:rPr lang="ko-KR" altLang="en-US" dirty="0"/>
              <a:t>개발환경 설정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D1A2F41-BD2A-ECD0-664A-9D95723918E2}"/>
              </a:ext>
            </a:extLst>
          </p:cNvPr>
          <p:cNvGrpSpPr/>
          <p:nvPr/>
        </p:nvGrpSpPr>
        <p:grpSpPr>
          <a:xfrm>
            <a:off x="2317489" y="1388879"/>
            <a:ext cx="7557025" cy="3900526"/>
            <a:chOff x="793488" y="1478736"/>
            <a:chExt cx="7557025" cy="39005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83B32E2-193C-CE97-DD92-D501C6AE8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488" y="1478736"/>
              <a:ext cx="7557025" cy="3900526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6425473-EFFF-7277-B9DE-4876E5C2B142}"/>
                </a:ext>
              </a:extLst>
            </p:cNvPr>
            <p:cNvSpPr/>
            <p:nvPr/>
          </p:nvSpPr>
          <p:spPr>
            <a:xfrm>
              <a:off x="2698746" y="3654226"/>
              <a:ext cx="852201" cy="18360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19274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1024</Words>
  <Application>Microsoft Office PowerPoint</Application>
  <PresentationFormat>와이드스크린</PresentationFormat>
  <Paragraphs>197</Paragraphs>
  <Slides>36</Slides>
  <Notes>1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맑은 고딕</vt:lpstr>
      <vt:lpstr>Arial</vt:lpstr>
      <vt:lpstr>Consolas</vt:lpstr>
      <vt:lpstr>Segoe UI</vt:lpstr>
      <vt:lpstr>Times New Roman</vt:lpstr>
      <vt:lpstr>Wingdings</vt:lpstr>
      <vt:lpstr>Office 테마</vt:lpstr>
      <vt:lpstr>PowerPoint 프레젠테이션</vt:lpstr>
      <vt:lpstr>Azure IoT</vt:lpstr>
      <vt:lpstr>Azure IoT</vt:lpstr>
      <vt:lpstr>Azure IoT 환경설정</vt:lpstr>
      <vt:lpstr>Azure IoT 환경설정</vt:lpstr>
      <vt:lpstr>Azure IoT 개발환경 설정</vt:lpstr>
      <vt:lpstr>Azure IoT 개발환경 설정</vt:lpstr>
      <vt:lpstr>Azure IoT 개발환경 설정</vt:lpstr>
      <vt:lpstr>Azure IoT 개발환경 설정</vt:lpstr>
      <vt:lpstr>Azure IoT 개발환경 설정</vt:lpstr>
      <vt:lpstr>IoT Central to Smartphone 실습1</vt:lpstr>
      <vt:lpstr>IoT Central to Smartphone 실습1</vt:lpstr>
      <vt:lpstr>IoT Central to Smartphone 실습1</vt:lpstr>
      <vt:lpstr>IoT Central to Smartphone 실습1</vt:lpstr>
      <vt:lpstr>IoT Central to Smartphone 실습1</vt:lpstr>
      <vt:lpstr>IoT Central to raspberry pi 실습2</vt:lpstr>
      <vt:lpstr>IoT Central to raspberry pi 실습2</vt:lpstr>
      <vt:lpstr>IoT Central to raspberry pi 실습2</vt:lpstr>
      <vt:lpstr>IoT Central to raspberry pi 실습2</vt:lpstr>
      <vt:lpstr>IoT Central to raspberry pi 실습2</vt:lpstr>
      <vt:lpstr>IoT Central to raspberry pi 실습2</vt:lpstr>
      <vt:lpstr>IoT Central to raspberry pi 실습2</vt:lpstr>
      <vt:lpstr>IoT Central to raspberry pi 실습2</vt:lpstr>
      <vt:lpstr>IoT Central to raspberry pi 실습2</vt:lpstr>
      <vt:lpstr>IoT Central to raspberry pi 실습2</vt:lpstr>
      <vt:lpstr>IoT Central to raspberry pi 실습2</vt:lpstr>
      <vt:lpstr>IoT Central to raspberry pi 실습2</vt:lpstr>
      <vt:lpstr>IoT Central to raspberry pi 실습2</vt:lpstr>
      <vt:lpstr>IoT Central to raspberry pi 실습2</vt:lpstr>
      <vt:lpstr>IoT Central to raspberry pi 실습2</vt:lpstr>
      <vt:lpstr>IoT Central to raspberry pi 실습2</vt:lpstr>
      <vt:lpstr>IoT Central to raspberry pi 실습2</vt:lpstr>
      <vt:lpstr>IoT Central to raspberry pi 실습3</vt:lpstr>
      <vt:lpstr>IoT Central to raspberry pi 실습4</vt:lpstr>
      <vt:lpstr>IoT Central to raspberry pi 실습4</vt:lpstr>
      <vt:lpstr>응용 실습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2024-11-26T00:32:53Z</dcterms:created>
  <dcterms:modified xsi:type="dcterms:W3CDTF">2024-11-26T00:34:01Z</dcterms:modified>
</cp:coreProperties>
</file>